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7" r:id="rId2"/>
    <p:sldId id="261" r:id="rId3"/>
    <p:sldId id="269" r:id="rId4"/>
    <p:sldId id="332" r:id="rId5"/>
    <p:sldId id="333" r:id="rId6"/>
    <p:sldId id="271" r:id="rId7"/>
    <p:sldId id="334" r:id="rId8"/>
    <p:sldId id="274" r:id="rId9"/>
    <p:sldId id="273" r:id="rId10"/>
    <p:sldId id="335" r:id="rId11"/>
    <p:sldId id="336" r:id="rId12"/>
    <p:sldId id="275" r:id="rId13"/>
    <p:sldId id="276" r:id="rId14"/>
    <p:sldId id="277" r:id="rId15"/>
    <p:sldId id="264" r:id="rId16"/>
    <p:sldId id="265" r:id="rId17"/>
    <p:sldId id="266" r:id="rId18"/>
    <p:sldId id="278" r:id="rId19"/>
    <p:sldId id="279" r:id="rId20"/>
    <p:sldId id="339" r:id="rId21"/>
    <p:sldId id="374" r:id="rId22"/>
    <p:sldId id="284" r:id="rId23"/>
    <p:sldId id="340" r:id="rId24"/>
    <p:sldId id="286" r:id="rId25"/>
    <p:sldId id="287" r:id="rId26"/>
    <p:sldId id="319" r:id="rId27"/>
    <p:sldId id="320" r:id="rId28"/>
    <p:sldId id="341" r:id="rId29"/>
    <p:sldId id="342" r:id="rId30"/>
    <p:sldId id="288" r:id="rId31"/>
    <p:sldId id="344" r:id="rId32"/>
    <p:sldId id="289" r:id="rId33"/>
    <p:sldId id="321" r:id="rId34"/>
    <p:sldId id="375" r:id="rId35"/>
    <p:sldId id="345" r:id="rId36"/>
    <p:sldId id="346" r:id="rId37"/>
    <p:sldId id="291" r:id="rId38"/>
    <p:sldId id="348" r:id="rId39"/>
    <p:sldId id="349" r:id="rId40"/>
    <p:sldId id="351" r:id="rId41"/>
    <p:sldId id="352" r:id="rId42"/>
    <p:sldId id="353" r:id="rId43"/>
    <p:sldId id="355" r:id="rId44"/>
    <p:sldId id="354"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70" r:id="rId59"/>
    <p:sldId id="371" r:id="rId60"/>
    <p:sldId id="372" r:id="rId61"/>
    <p:sldId id="309" r:id="rId62"/>
    <p:sldId id="290" r:id="rId63"/>
    <p:sldId id="376" r:id="rId64"/>
    <p:sldId id="259" r:id="rId65"/>
    <p:sldId id="324" r:id="rId66"/>
  </p:sldIdLst>
  <p:sldSz cx="9144000" cy="6858000" type="screen4x3"/>
  <p:notesSz cx="6797675" cy="9926638"/>
  <p:defaultTextStyle>
    <a:defPPr>
      <a:defRPr lang="en-US"/>
    </a:defPPr>
    <a:lvl1pPr algn="l" rtl="0" fontAlgn="base">
      <a:spcBef>
        <a:spcPct val="0"/>
      </a:spcBef>
      <a:spcAft>
        <a:spcPct val="0"/>
      </a:spcAft>
      <a:defRPr sz="3600" b="1" kern="1200">
        <a:solidFill>
          <a:schemeClr val="tx1"/>
        </a:solidFill>
        <a:latin typeface="Times New Roman" pitchFamily="18" charset="0"/>
        <a:ea typeface="+mn-ea"/>
        <a:cs typeface="+mn-cs"/>
      </a:defRPr>
    </a:lvl1pPr>
    <a:lvl2pPr marL="457200" algn="l" rtl="0" fontAlgn="base">
      <a:spcBef>
        <a:spcPct val="0"/>
      </a:spcBef>
      <a:spcAft>
        <a:spcPct val="0"/>
      </a:spcAft>
      <a:defRPr sz="3600" b="1" kern="1200">
        <a:solidFill>
          <a:schemeClr val="tx1"/>
        </a:solidFill>
        <a:latin typeface="Times New Roman" pitchFamily="18" charset="0"/>
        <a:ea typeface="+mn-ea"/>
        <a:cs typeface="+mn-cs"/>
      </a:defRPr>
    </a:lvl2pPr>
    <a:lvl3pPr marL="914400" algn="l" rtl="0" fontAlgn="base">
      <a:spcBef>
        <a:spcPct val="0"/>
      </a:spcBef>
      <a:spcAft>
        <a:spcPct val="0"/>
      </a:spcAft>
      <a:defRPr sz="3600" b="1" kern="1200">
        <a:solidFill>
          <a:schemeClr val="tx1"/>
        </a:solidFill>
        <a:latin typeface="Times New Roman" pitchFamily="18" charset="0"/>
        <a:ea typeface="+mn-ea"/>
        <a:cs typeface="+mn-cs"/>
      </a:defRPr>
    </a:lvl3pPr>
    <a:lvl4pPr marL="1371600" algn="l" rtl="0" fontAlgn="base">
      <a:spcBef>
        <a:spcPct val="0"/>
      </a:spcBef>
      <a:spcAft>
        <a:spcPct val="0"/>
      </a:spcAft>
      <a:defRPr sz="3600" b="1" kern="1200">
        <a:solidFill>
          <a:schemeClr val="tx1"/>
        </a:solidFill>
        <a:latin typeface="Times New Roman" pitchFamily="18" charset="0"/>
        <a:ea typeface="+mn-ea"/>
        <a:cs typeface="+mn-cs"/>
      </a:defRPr>
    </a:lvl4pPr>
    <a:lvl5pPr marL="1828800" algn="l" rtl="0" fontAlgn="base">
      <a:spcBef>
        <a:spcPct val="0"/>
      </a:spcBef>
      <a:spcAft>
        <a:spcPct val="0"/>
      </a:spcAft>
      <a:defRPr sz="3600" b="1" kern="1200">
        <a:solidFill>
          <a:schemeClr val="tx1"/>
        </a:solidFill>
        <a:latin typeface="Times New Roman" pitchFamily="18" charset="0"/>
        <a:ea typeface="+mn-ea"/>
        <a:cs typeface="+mn-cs"/>
      </a:defRPr>
    </a:lvl5pPr>
    <a:lvl6pPr marL="2286000" algn="l" defTabSz="914400" rtl="0" eaLnBrk="1" latinLnBrk="0" hangingPunct="1">
      <a:defRPr sz="3600" b="1" kern="1200">
        <a:solidFill>
          <a:schemeClr val="tx1"/>
        </a:solidFill>
        <a:latin typeface="Times New Roman" pitchFamily="18" charset="0"/>
        <a:ea typeface="+mn-ea"/>
        <a:cs typeface="+mn-cs"/>
      </a:defRPr>
    </a:lvl6pPr>
    <a:lvl7pPr marL="2743200" algn="l" defTabSz="914400" rtl="0" eaLnBrk="1" latinLnBrk="0" hangingPunct="1">
      <a:defRPr sz="3600" b="1" kern="1200">
        <a:solidFill>
          <a:schemeClr val="tx1"/>
        </a:solidFill>
        <a:latin typeface="Times New Roman" pitchFamily="18" charset="0"/>
        <a:ea typeface="+mn-ea"/>
        <a:cs typeface="+mn-cs"/>
      </a:defRPr>
    </a:lvl7pPr>
    <a:lvl8pPr marL="3200400" algn="l" defTabSz="914400" rtl="0" eaLnBrk="1" latinLnBrk="0" hangingPunct="1">
      <a:defRPr sz="3600" b="1" kern="1200">
        <a:solidFill>
          <a:schemeClr val="tx1"/>
        </a:solidFill>
        <a:latin typeface="Times New Roman" pitchFamily="18" charset="0"/>
        <a:ea typeface="+mn-ea"/>
        <a:cs typeface="+mn-cs"/>
      </a:defRPr>
    </a:lvl8pPr>
    <a:lvl9pPr marL="3657600" algn="l" defTabSz="914400" rtl="0" eaLnBrk="1" latinLnBrk="0" hangingPunct="1">
      <a:defRPr sz="36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99"/>
    <a:srgbClr val="FFFF00"/>
    <a:srgbClr val="003399"/>
    <a:srgbClr val="336699"/>
    <a:srgbClr val="008080"/>
    <a:srgbClr val="009999"/>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60" autoAdjust="0"/>
    <p:restoredTop sz="93250" autoAdjust="0"/>
  </p:normalViewPr>
  <p:slideViewPr>
    <p:cSldViewPr>
      <p:cViewPr varScale="1">
        <p:scale>
          <a:sx n="65" d="100"/>
          <a:sy n="65" d="100"/>
        </p:scale>
        <p:origin x="-154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defTabSz="966788" eaLnBrk="0" hangingPunct="0">
              <a:defRPr sz="1200" b="0"/>
            </a:lvl1pPr>
          </a:lstStyle>
          <a:p>
            <a:pPr>
              <a:defRPr/>
            </a:pPr>
            <a:endParaRPr lang="en-US"/>
          </a:p>
        </p:txBody>
      </p:sp>
      <p:sp>
        <p:nvSpPr>
          <p:cNvPr id="17411"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algn="r" defTabSz="966788" eaLnBrk="0" hangingPunct="0">
              <a:defRPr sz="1200" b="0"/>
            </a:lvl1pPr>
          </a:lstStyle>
          <a:p>
            <a:pPr>
              <a:defRPr/>
            </a:pPr>
            <a:endParaRPr lang="en-US"/>
          </a:p>
        </p:txBody>
      </p:sp>
      <p:sp>
        <p:nvSpPr>
          <p:cNvPr id="1741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defTabSz="966788" eaLnBrk="0" hangingPunct="0">
              <a:defRPr sz="1200" b="0"/>
            </a:lvl1pPr>
          </a:lstStyle>
          <a:p>
            <a:pPr>
              <a:defRPr/>
            </a:pPr>
            <a:r>
              <a:rPr lang="en-US"/>
              <a:t>CDC 1</a:t>
            </a:r>
          </a:p>
        </p:txBody>
      </p:sp>
      <p:sp>
        <p:nvSpPr>
          <p:cNvPr id="17413"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algn="r" defTabSz="966788" eaLnBrk="0" hangingPunct="0">
              <a:defRPr sz="1200" b="0"/>
            </a:lvl1pPr>
          </a:lstStyle>
          <a:p>
            <a:pPr>
              <a:defRPr/>
            </a:pPr>
            <a:fld id="{E198AE54-FCD0-44B5-89E8-E037E9AAAEAF}" type="slidenum">
              <a:rPr lang="en-US"/>
              <a:pPr>
                <a:defRPr/>
              </a:pPr>
              <a:t>‹#›</a:t>
            </a:fld>
            <a:endParaRPr lang="en-US" dirty="0"/>
          </a:p>
        </p:txBody>
      </p:sp>
    </p:spTree>
    <p:extLst>
      <p:ext uri="{BB962C8B-B14F-4D97-AF65-F5344CB8AC3E}">
        <p14:creationId xmlns:p14="http://schemas.microsoft.com/office/powerpoint/2010/main" val="3604476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defTabSz="966788" eaLnBrk="0" hangingPunct="0">
              <a:defRPr sz="1200" b="0"/>
            </a:lvl1pPr>
          </a:lstStyle>
          <a:p>
            <a:pPr>
              <a:defRPr/>
            </a:pPr>
            <a:endParaRPr lang="en-US"/>
          </a:p>
        </p:txBody>
      </p:sp>
      <p:sp>
        <p:nvSpPr>
          <p:cNvPr id="15363"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algn="r" defTabSz="966788" eaLnBrk="0" hangingPunct="0">
              <a:defRPr sz="1200" b="0"/>
            </a:lvl1pPr>
          </a:lstStyle>
          <a:p>
            <a:pPr>
              <a:defRPr/>
            </a:pPr>
            <a:endParaRPr lang="en-US"/>
          </a:p>
        </p:txBody>
      </p:sp>
      <p:sp>
        <p:nvSpPr>
          <p:cNvPr id="68612" name="Rectangle 4"/>
          <p:cNvSpPr>
            <a:spLocks noGrp="1" noRot="1" noChangeAspect="1" noChangeArrowheads="1" noTextEdit="1"/>
          </p:cNvSpPr>
          <p:nvPr>
            <p:ph type="sldImg" idx="2"/>
          </p:nvPr>
        </p:nvSpPr>
        <p:spPr bwMode="auto">
          <a:xfrm>
            <a:off x="915988" y="742950"/>
            <a:ext cx="4965700" cy="3722688"/>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06463" y="4714875"/>
            <a:ext cx="4984750" cy="4468813"/>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defTabSz="966788" eaLnBrk="0" hangingPunct="0">
              <a:defRPr sz="1200" b="0"/>
            </a:lvl1pPr>
          </a:lstStyle>
          <a:p>
            <a:pPr>
              <a:defRPr/>
            </a:pPr>
            <a:endParaRPr lang="en-US"/>
          </a:p>
        </p:txBody>
      </p:sp>
      <p:sp>
        <p:nvSpPr>
          <p:cNvPr id="15367"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algn="r" defTabSz="966788" eaLnBrk="0" hangingPunct="0">
              <a:defRPr sz="1200" b="0"/>
            </a:lvl1pPr>
          </a:lstStyle>
          <a:p>
            <a:pPr>
              <a:defRPr/>
            </a:pPr>
            <a:fld id="{BD7C03F2-3544-48D6-9F53-09B4BCE4124D}" type="slidenum">
              <a:rPr lang="en-US"/>
              <a:pPr>
                <a:defRPr/>
              </a:pPr>
              <a:t>‹#›</a:t>
            </a:fld>
            <a:endParaRPr lang="en-US" dirty="0"/>
          </a:p>
        </p:txBody>
      </p:sp>
    </p:spTree>
    <p:extLst>
      <p:ext uri="{BB962C8B-B14F-4D97-AF65-F5344CB8AC3E}">
        <p14:creationId xmlns:p14="http://schemas.microsoft.com/office/powerpoint/2010/main" val="1774693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67AFB79-DA0C-4FC5-9263-1FEF7BF31958}" type="slidenum">
              <a:rPr lang="en-US" smtClean="0"/>
              <a:pPr/>
              <a:t>1</a:t>
            </a:fld>
            <a:endParaRPr lang="en-US" smtClean="0"/>
          </a:p>
        </p:txBody>
      </p:sp>
      <p:sp>
        <p:nvSpPr>
          <p:cNvPr id="69635" name="Rectangle 2"/>
          <p:cNvSpPr>
            <a:spLocks noGrp="1" noRot="1" noChangeAspect="1" noChangeArrowheads="1" noTextEdit="1"/>
          </p:cNvSpPr>
          <p:nvPr>
            <p:ph type="sldImg"/>
          </p:nvPr>
        </p:nvSpPr>
        <p:spPr>
          <a:xfrm>
            <a:off x="917575" y="742950"/>
            <a:ext cx="4962525" cy="3722688"/>
          </a:xfrm>
          <a:ln/>
        </p:spPr>
      </p:sp>
      <p:sp>
        <p:nvSpPr>
          <p:cNvPr id="69636"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26C068C-AA09-4BCC-930D-5C8B2CFB0BAC}" type="slidenum">
              <a:rPr lang="en-US" smtClean="0"/>
              <a:pPr/>
              <a:t>14</a:t>
            </a:fld>
            <a:endParaRPr lang="en-US" smtClean="0"/>
          </a:p>
        </p:txBody>
      </p:sp>
      <p:sp>
        <p:nvSpPr>
          <p:cNvPr id="78851" name="Rectangle 2"/>
          <p:cNvSpPr>
            <a:spLocks noGrp="1" noRot="1" noChangeAspect="1" noChangeArrowheads="1" noTextEdit="1"/>
          </p:cNvSpPr>
          <p:nvPr>
            <p:ph type="sldImg"/>
          </p:nvPr>
        </p:nvSpPr>
        <p:spPr>
          <a:xfrm>
            <a:off x="917575" y="742950"/>
            <a:ext cx="4962525" cy="3722688"/>
          </a:xfrm>
          <a:ln/>
        </p:spPr>
      </p:sp>
      <p:sp>
        <p:nvSpPr>
          <p:cNvPr id="78852"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4DA98C4-60EC-4CC7-BB08-26CA72CA4E1C}" type="slidenum">
              <a:rPr lang="en-US" smtClean="0"/>
              <a:pPr/>
              <a:t>15</a:t>
            </a:fld>
            <a:endParaRPr lang="en-US" smtClean="0"/>
          </a:p>
        </p:txBody>
      </p:sp>
      <p:sp>
        <p:nvSpPr>
          <p:cNvPr id="79875" name="Rectangle 2"/>
          <p:cNvSpPr>
            <a:spLocks noGrp="1" noRot="1" noChangeAspect="1" noChangeArrowheads="1" noTextEdit="1"/>
          </p:cNvSpPr>
          <p:nvPr>
            <p:ph type="sldImg"/>
          </p:nvPr>
        </p:nvSpPr>
        <p:spPr>
          <a:xfrm>
            <a:off x="917575" y="742950"/>
            <a:ext cx="4962525" cy="3722688"/>
          </a:xfrm>
          <a:ln/>
        </p:spPr>
      </p:sp>
      <p:sp>
        <p:nvSpPr>
          <p:cNvPr id="79876"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2C15817-C5BB-4727-81EA-212BC94CBA98}" type="slidenum">
              <a:rPr lang="en-US" smtClean="0"/>
              <a:pPr/>
              <a:t>16</a:t>
            </a:fld>
            <a:endParaRPr lang="en-US" smtClean="0"/>
          </a:p>
        </p:txBody>
      </p:sp>
      <p:sp>
        <p:nvSpPr>
          <p:cNvPr id="80899" name="Rectangle 2"/>
          <p:cNvSpPr>
            <a:spLocks noGrp="1" noRot="1" noChangeAspect="1" noChangeArrowheads="1" noTextEdit="1"/>
          </p:cNvSpPr>
          <p:nvPr>
            <p:ph type="sldImg"/>
          </p:nvPr>
        </p:nvSpPr>
        <p:spPr>
          <a:xfrm>
            <a:off x="917575" y="742950"/>
            <a:ext cx="4962525" cy="3722688"/>
          </a:xfrm>
          <a:ln/>
        </p:spPr>
      </p:sp>
      <p:sp>
        <p:nvSpPr>
          <p:cNvPr id="80900"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63EA231-F63E-4600-A895-1C3BEFC4DB98}" type="slidenum">
              <a:rPr lang="en-US" smtClean="0"/>
              <a:pPr/>
              <a:t>17</a:t>
            </a:fld>
            <a:endParaRPr lang="en-US" smtClean="0"/>
          </a:p>
        </p:txBody>
      </p:sp>
      <p:sp>
        <p:nvSpPr>
          <p:cNvPr id="81923" name="Rectangle 2"/>
          <p:cNvSpPr>
            <a:spLocks noGrp="1" noRot="1" noChangeAspect="1" noChangeArrowheads="1" noTextEdit="1"/>
          </p:cNvSpPr>
          <p:nvPr>
            <p:ph type="sldImg"/>
          </p:nvPr>
        </p:nvSpPr>
        <p:spPr>
          <a:xfrm>
            <a:off x="917575" y="742950"/>
            <a:ext cx="4962525" cy="3722688"/>
          </a:xfrm>
          <a:ln/>
        </p:spPr>
      </p:sp>
      <p:sp>
        <p:nvSpPr>
          <p:cNvPr id="81924"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FA54E8DD-B9B0-49E0-9CAB-DDA67BB7A3EB}" type="slidenum">
              <a:rPr lang="en-US" smtClean="0"/>
              <a:pPr/>
              <a:t>18</a:t>
            </a:fld>
            <a:endParaRPr lang="en-US" smtClean="0"/>
          </a:p>
        </p:txBody>
      </p:sp>
      <p:sp>
        <p:nvSpPr>
          <p:cNvPr id="82947" name="Rectangle 2"/>
          <p:cNvSpPr>
            <a:spLocks noGrp="1" noRot="1" noChangeAspect="1" noChangeArrowheads="1" noTextEdit="1"/>
          </p:cNvSpPr>
          <p:nvPr>
            <p:ph type="sldImg"/>
          </p:nvPr>
        </p:nvSpPr>
        <p:spPr>
          <a:xfrm>
            <a:off x="917575" y="742950"/>
            <a:ext cx="4962525" cy="3722688"/>
          </a:xfrm>
          <a:ln/>
        </p:spPr>
      </p:sp>
      <p:sp>
        <p:nvSpPr>
          <p:cNvPr id="8294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9AF23B7-BD93-45DC-8EED-1B6B78F2195F}" type="slidenum">
              <a:rPr lang="en-US" smtClean="0"/>
              <a:pPr/>
              <a:t>19</a:t>
            </a:fld>
            <a:endParaRPr lang="en-US" smtClean="0"/>
          </a:p>
        </p:txBody>
      </p:sp>
      <p:sp>
        <p:nvSpPr>
          <p:cNvPr id="83971" name="Rectangle 2"/>
          <p:cNvSpPr>
            <a:spLocks noGrp="1" noRot="1" noChangeAspect="1" noChangeArrowheads="1" noTextEdit="1"/>
          </p:cNvSpPr>
          <p:nvPr>
            <p:ph type="sldImg"/>
          </p:nvPr>
        </p:nvSpPr>
        <p:spPr>
          <a:xfrm>
            <a:off x="917575" y="742950"/>
            <a:ext cx="4962525" cy="3722688"/>
          </a:xfrm>
          <a:ln/>
        </p:spPr>
      </p:sp>
      <p:sp>
        <p:nvSpPr>
          <p:cNvPr id="83972"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19BC613-1990-48B8-A037-2E9E6B8966C8}" type="slidenum">
              <a:rPr lang="en-US" smtClean="0"/>
              <a:pPr/>
              <a:t>22</a:t>
            </a:fld>
            <a:endParaRPr lang="en-US" smtClean="0"/>
          </a:p>
        </p:txBody>
      </p:sp>
      <p:sp>
        <p:nvSpPr>
          <p:cNvPr id="84995" name="Rectangle 2"/>
          <p:cNvSpPr>
            <a:spLocks noGrp="1" noRot="1" noChangeAspect="1" noChangeArrowheads="1" noTextEdit="1"/>
          </p:cNvSpPr>
          <p:nvPr>
            <p:ph type="sldImg"/>
          </p:nvPr>
        </p:nvSpPr>
        <p:spPr>
          <a:xfrm>
            <a:off x="917575" y="742950"/>
            <a:ext cx="4962525" cy="3722688"/>
          </a:xfrm>
          <a:ln/>
        </p:spPr>
      </p:sp>
      <p:sp>
        <p:nvSpPr>
          <p:cNvPr id="84996"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C2FF721-654D-4136-B026-8977732B0617}" type="slidenum">
              <a:rPr lang="en-US" smtClean="0"/>
              <a:pPr/>
              <a:t>24</a:t>
            </a:fld>
            <a:endParaRPr lang="en-US" smtClean="0"/>
          </a:p>
        </p:txBody>
      </p:sp>
      <p:sp>
        <p:nvSpPr>
          <p:cNvPr id="86019" name="Rectangle 2"/>
          <p:cNvSpPr>
            <a:spLocks noGrp="1" noRot="1" noChangeAspect="1" noChangeArrowheads="1" noTextEdit="1"/>
          </p:cNvSpPr>
          <p:nvPr>
            <p:ph type="sldImg"/>
          </p:nvPr>
        </p:nvSpPr>
        <p:spPr>
          <a:xfrm>
            <a:off x="917575" y="742950"/>
            <a:ext cx="4962525" cy="3722688"/>
          </a:xfrm>
          <a:ln/>
        </p:spPr>
      </p:sp>
      <p:sp>
        <p:nvSpPr>
          <p:cNvPr id="86020"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23C16D30-51BF-4E4F-9769-3D987FE08AFB}" type="slidenum">
              <a:rPr lang="en-US" smtClean="0"/>
              <a:pPr/>
              <a:t>25</a:t>
            </a:fld>
            <a:endParaRPr lang="en-US" smtClean="0"/>
          </a:p>
        </p:txBody>
      </p:sp>
      <p:sp>
        <p:nvSpPr>
          <p:cNvPr id="87043" name="Rectangle 2"/>
          <p:cNvSpPr>
            <a:spLocks noGrp="1" noRot="1" noChangeAspect="1" noChangeArrowheads="1" noTextEdit="1"/>
          </p:cNvSpPr>
          <p:nvPr>
            <p:ph type="sldImg"/>
          </p:nvPr>
        </p:nvSpPr>
        <p:spPr>
          <a:xfrm>
            <a:off x="917575" y="742950"/>
            <a:ext cx="4962525" cy="3722688"/>
          </a:xfrm>
          <a:ln/>
        </p:spPr>
      </p:sp>
      <p:sp>
        <p:nvSpPr>
          <p:cNvPr id="87044" name="Rectangle 3"/>
          <p:cNvSpPr>
            <a:spLocks noGrp="1" noChangeArrowheads="1"/>
          </p:cNvSpPr>
          <p:nvPr>
            <p:ph type="body" idx="1"/>
          </p:nvPr>
        </p:nvSpPr>
        <p:spPr>
          <a:xfrm>
            <a:off x="679450" y="4714875"/>
            <a:ext cx="5438775" cy="4468813"/>
          </a:xfrm>
          <a:noFill/>
          <a:ln/>
        </p:spPr>
        <p:txBody>
          <a:bodyPr/>
          <a:lstStyle/>
          <a:p>
            <a:pPr>
              <a:lnSpc>
                <a:spcPct val="80000"/>
              </a:lnSpc>
            </a:pPr>
            <a:endParaRPr lang="en-US" sz="1000"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E57E74E-8490-48B6-92A0-540E67D95831}" type="slidenum">
              <a:rPr lang="en-US" smtClean="0"/>
              <a:pPr/>
              <a:t>26</a:t>
            </a:fld>
            <a:endParaRPr lang="en-US" smtClean="0"/>
          </a:p>
        </p:txBody>
      </p:sp>
      <p:sp>
        <p:nvSpPr>
          <p:cNvPr id="88067" name="Rectangle 2"/>
          <p:cNvSpPr>
            <a:spLocks noGrp="1" noRot="1" noChangeAspect="1" noChangeArrowheads="1" noTextEdit="1"/>
          </p:cNvSpPr>
          <p:nvPr>
            <p:ph type="sldImg"/>
          </p:nvPr>
        </p:nvSpPr>
        <p:spPr>
          <a:xfrm>
            <a:off x="917575" y="742950"/>
            <a:ext cx="4962525" cy="3722688"/>
          </a:xfrm>
          <a:ln/>
        </p:spPr>
      </p:sp>
      <p:sp>
        <p:nvSpPr>
          <p:cNvPr id="8806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78B595EA-2811-4F7C-BEDC-62050FEA73C3}" type="slidenum">
              <a:rPr lang="en-US" smtClean="0"/>
              <a:pPr/>
              <a:t>2</a:t>
            </a:fld>
            <a:endParaRPr lang="en-US" smtClean="0"/>
          </a:p>
        </p:txBody>
      </p:sp>
      <p:sp>
        <p:nvSpPr>
          <p:cNvPr id="70659" name="Rectangle 2"/>
          <p:cNvSpPr>
            <a:spLocks noGrp="1" noRot="1" noChangeAspect="1" noChangeArrowheads="1" noTextEdit="1"/>
          </p:cNvSpPr>
          <p:nvPr>
            <p:ph type="sldImg"/>
          </p:nvPr>
        </p:nvSpPr>
        <p:spPr>
          <a:xfrm>
            <a:off x="917575" y="742950"/>
            <a:ext cx="4962525" cy="3722688"/>
          </a:xfrm>
          <a:ln/>
        </p:spPr>
      </p:sp>
      <p:sp>
        <p:nvSpPr>
          <p:cNvPr id="70660"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8BA8FDD6-4506-4F5F-9F83-A31DABD7BB92}" type="slidenum">
              <a:rPr lang="en-US" smtClean="0"/>
              <a:pPr/>
              <a:t>27</a:t>
            </a:fld>
            <a:endParaRPr lang="en-US" smtClean="0"/>
          </a:p>
        </p:txBody>
      </p:sp>
      <p:sp>
        <p:nvSpPr>
          <p:cNvPr id="89091" name="Rectangle 2"/>
          <p:cNvSpPr>
            <a:spLocks noGrp="1" noRot="1" noChangeAspect="1" noChangeArrowheads="1" noTextEdit="1"/>
          </p:cNvSpPr>
          <p:nvPr>
            <p:ph type="sldImg"/>
          </p:nvPr>
        </p:nvSpPr>
        <p:spPr>
          <a:xfrm>
            <a:off x="917575" y="742950"/>
            <a:ext cx="4962525" cy="3722688"/>
          </a:xfrm>
          <a:ln/>
        </p:spPr>
      </p:sp>
      <p:sp>
        <p:nvSpPr>
          <p:cNvPr id="89092"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0DDA03C-F74F-41BF-8EAD-7352C9EC0A3E}" type="slidenum">
              <a:rPr lang="en-US" smtClean="0"/>
              <a:pPr/>
              <a:t>28</a:t>
            </a:fld>
            <a:endParaRPr lang="en-US" smtClean="0"/>
          </a:p>
        </p:txBody>
      </p:sp>
      <p:sp>
        <p:nvSpPr>
          <p:cNvPr id="90115" name="Rectangle 2"/>
          <p:cNvSpPr>
            <a:spLocks noGrp="1" noRot="1" noChangeAspect="1" noChangeArrowheads="1" noTextEdit="1"/>
          </p:cNvSpPr>
          <p:nvPr>
            <p:ph type="sldImg"/>
          </p:nvPr>
        </p:nvSpPr>
        <p:spPr>
          <a:xfrm>
            <a:off x="917575" y="742950"/>
            <a:ext cx="4962525" cy="3722688"/>
          </a:xfrm>
          <a:ln/>
        </p:spPr>
      </p:sp>
      <p:sp>
        <p:nvSpPr>
          <p:cNvPr id="90116"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DF03E2CB-5675-46AF-8318-AD73969F5A30}" type="slidenum">
              <a:rPr lang="en-US" smtClean="0"/>
              <a:pPr/>
              <a:t>30</a:t>
            </a:fld>
            <a:endParaRPr lang="en-US" smtClean="0"/>
          </a:p>
        </p:txBody>
      </p:sp>
      <p:sp>
        <p:nvSpPr>
          <p:cNvPr id="91139" name="Rectangle 2"/>
          <p:cNvSpPr>
            <a:spLocks noGrp="1" noRot="1" noChangeAspect="1" noChangeArrowheads="1" noTextEdit="1"/>
          </p:cNvSpPr>
          <p:nvPr>
            <p:ph type="sldImg"/>
          </p:nvPr>
        </p:nvSpPr>
        <p:spPr>
          <a:xfrm>
            <a:off x="917575" y="742950"/>
            <a:ext cx="4962525" cy="3722688"/>
          </a:xfrm>
          <a:ln/>
        </p:spPr>
      </p:sp>
      <p:sp>
        <p:nvSpPr>
          <p:cNvPr id="91140"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7DAA8B5-D95D-4AC1-AC3E-A40A1188A582}" type="slidenum">
              <a:rPr lang="en-US" smtClean="0"/>
              <a:pPr/>
              <a:t>32</a:t>
            </a:fld>
            <a:endParaRPr lang="en-US" smtClean="0"/>
          </a:p>
        </p:txBody>
      </p:sp>
      <p:sp>
        <p:nvSpPr>
          <p:cNvPr id="92163" name="Rectangle 2"/>
          <p:cNvSpPr>
            <a:spLocks noGrp="1" noRot="1" noChangeAspect="1" noChangeArrowheads="1" noTextEdit="1"/>
          </p:cNvSpPr>
          <p:nvPr>
            <p:ph type="sldImg"/>
          </p:nvPr>
        </p:nvSpPr>
        <p:spPr>
          <a:xfrm>
            <a:off x="917575" y="742950"/>
            <a:ext cx="4962525" cy="3722688"/>
          </a:xfrm>
          <a:ln/>
        </p:spPr>
      </p:sp>
      <p:sp>
        <p:nvSpPr>
          <p:cNvPr id="92164"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57C994C-780E-4C34-A69A-7012968D4BA4}" type="slidenum">
              <a:rPr lang="en-US" smtClean="0"/>
              <a:pPr/>
              <a:t>33</a:t>
            </a:fld>
            <a:endParaRPr lang="en-US" smtClean="0"/>
          </a:p>
        </p:txBody>
      </p:sp>
      <p:sp>
        <p:nvSpPr>
          <p:cNvPr id="93187" name="Rectangle 2"/>
          <p:cNvSpPr>
            <a:spLocks noGrp="1" noRot="1" noChangeAspect="1" noChangeArrowheads="1" noTextEdit="1"/>
          </p:cNvSpPr>
          <p:nvPr>
            <p:ph type="sldImg"/>
          </p:nvPr>
        </p:nvSpPr>
        <p:spPr>
          <a:xfrm>
            <a:off x="917575" y="742950"/>
            <a:ext cx="4962525" cy="3722688"/>
          </a:xfrm>
          <a:ln/>
        </p:spPr>
      </p:sp>
      <p:sp>
        <p:nvSpPr>
          <p:cNvPr id="9318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C749E54-0B8D-431D-A2DE-C4C3A54C3ED0}" type="slidenum">
              <a:rPr lang="en-US" smtClean="0"/>
              <a:pPr/>
              <a:t>35</a:t>
            </a:fld>
            <a:endParaRPr lang="en-US" smtClean="0"/>
          </a:p>
        </p:txBody>
      </p:sp>
      <p:sp>
        <p:nvSpPr>
          <p:cNvPr id="94211" name="Rectangle 2"/>
          <p:cNvSpPr>
            <a:spLocks noGrp="1" noRot="1" noChangeAspect="1" noChangeArrowheads="1" noTextEdit="1"/>
          </p:cNvSpPr>
          <p:nvPr>
            <p:ph type="sldImg"/>
          </p:nvPr>
        </p:nvSpPr>
        <p:spPr>
          <a:xfrm>
            <a:off x="933450" y="739775"/>
            <a:ext cx="4933950" cy="3700463"/>
          </a:xfrm>
          <a:ln/>
        </p:spPr>
      </p:sp>
      <p:sp>
        <p:nvSpPr>
          <p:cNvPr id="94212" name="Rectangle 3"/>
          <p:cNvSpPr>
            <a:spLocks noGrp="1" noChangeArrowheads="1"/>
          </p:cNvSpPr>
          <p:nvPr>
            <p:ph type="body" idx="1"/>
          </p:nvPr>
        </p:nvSpPr>
        <p:spPr>
          <a:xfrm>
            <a:off x="906463" y="4684713"/>
            <a:ext cx="4984750" cy="4525962"/>
          </a:xfrm>
          <a:noFill/>
          <a:ln/>
        </p:spPr>
        <p:txBody>
          <a:bodyPr lIns="91645" tIns="45824" rIns="91645" bIns="45824"/>
          <a:lstStyle/>
          <a:p>
            <a:r>
              <a:rPr lang="en-US" smtClean="0">
                <a:latin typeface="Arial" pitchFamily="34" charset="0"/>
              </a:rPr>
              <a:t>However, best guess estimates can be made using a variety of information sourced.  Each step of the procedure can be examined and various control measures can then be put into place.  The guidelines and protocols that are developed become the risk management procedures for working with the specific pathogen.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11FB992-B751-4316-B186-E4FF053A7429}" type="slidenum">
              <a:rPr lang="en-US" smtClean="0"/>
              <a:pPr/>
              <a:t>36</a:t>
            </a:fld>
            <a:endParaRPr lang="en-US" smtClean="0"/>
          </a:p>
        </p:txBody>
      </p:sp>
      <p:sp>
        <p:nvSpPr>
          <p:cNvPr id="95235" name="Rectangle 2"/>
          <p:cNvSpPr>
            <a:spLocks noGrp="1" noRot="1" noChangeAspect="1" noChangeArrowheads="1" noTextEdit="1"/>
          </p:cNvSpPr>
          <p:nvPr>
            <p:ph type="sldImg"/>
          </p:nvPr>
        </p:nvSpPr>
        <p:spPr>
          <a:xfrm>
            <a:off x="933450" y="739775"/>
            <a:ext cx="4933950" cy="3700463"/>
          </a:xfrm>
          <a:ln/>
        </p:spPr>
      </p:sp>
      <p:sp>
        <p:nvSpPr>
          <p:cNvPr id="95236" name="Rectangle 3"/>
          <p:cNvSpPr>
            <a:spLocks noGrp="1" noChangeArrowheads="1"/>
          </p:cNvSpPr>
          <p:nvPr>
            <p:ph type="body" idx="1"/>
          </p:nvPr>
        </p:nvSpPr>
        <p:spPr>
          <a:xfrm>
            <a:off x="906463" y="4684713"/>
            <a:ext cx="4984750" cy="4525962"/>
          </a:xfrm>
          <a:noFill/>
          <a:ln/>
        </p:spPr>
        <p:txBody>
          <a:bodyPr lIns="91645" tIns="45824" rIns="91645" bIns="45824"/>
          <a:lstStyle/>
          <a:p>
            <a:r>
              <a:rPr lang="en-US" smtClean="0">
                <a:latin typeface="Arial" pitchFamily="34" charset="0"/>
              </a:rPr>
              <a:t>These nine topics are covered in detail in the MMWR-RR publication.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91ED756-300A-4C20-A093-9E1EE38407E8}" type="slidenum">
              <a:rPr lang="en-US" smtClean="0"/>
              <a:pPr/>
              <a:t>37</a:t>
            </a:fld>
            <a:endParaRPr lang="en-US" smtClean="0"/>
          </a:p>
        </p:txBody>
      </p:sp>
      <p:sp>
        <p:nvSpPr>
          <p:cNvPr id="96259" name="Rectangle 2"/>
          <p:cNvSpPr>
            <a:spLocks noGrp="1" noRot="1" noChangeAspect="1" noChangeArrowheads="1" noTextEdit="1"/>
          </p:cNvSpPr>
          <p:nvPr>
            <p:ph type="sldImg"/>
          </p:nvPr>
        </p:nvSpPr>
        <p:spPr>
          <a:xfrm>
            <a:off x="917575" y="742950"/>
            <a:ext cx="4962525" cy="3722688"/>
          </a:xfrm>
          <a:ln/>
        </p:spPr>
      </p:sp>
      <p:sp>
        <p:nvSpPr>
          <p:cNvPr id="96260"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BB4E6645-FD25-4FD3-BB22-75BB1756674E}" type="slidenum">
              <a:rPr lang="en-US" smtClean="0"/>
              <a:pPr/>
              <a:t>40</a:t>
            </a:fld>
            <a:endParaRPr lang="en-US" smtClean="0"/>
          </a:p>
        </p:txBody>
      </p:sp>
      <p:sp>
        <p:nvSpPr>
          <p:cNvPr id="97283" name="Rectangle 2"/>
          <p:cNvSpPr>
            <a:spLocks noGrp="1" noRot="1" noChangeAspect="1" noChangeArrowheads="1" noTextEdit="1"/>
          </p:cNvSpPr>
          <p:nvPr>
            <p:ph type="sldImg"/>
          </p:nvPr>
        </p:nvSpPr>
        <p:spPr>
          <a:xfrm>
            <a:off x="933450" y="739775"/>
            <a:ext cx="4933950" cy="3700463"/>
          </a:xfrm>
          <a:ln/>
        </p:spPr>
      </p:sp>
      <p:sp>
        <p:nvSpPr>
          <p:cNvPr id="97284" name="Rectangle 3"/>
          <p:cNvSpPr>
            <a:spLocks noGrp="1" noChangeArrowheads="1"/>
          </p:cNvSpPr>
          <p:nvPr>
            <p:ph type="body" idx="1"/>
          </p:nvPr>
        </p:nvSpPr>
        <p:spPr>
          <a:xfrm>
            <a:off x="906463" y="4684713"/>
            <a:ext cx="4984750" cy="4525962"/>
          </a:xfrm>
          <a:noFill/>
          <a:ln/>
        </p:spPr>
        <p:txBody>
          <a:bodyPr lIns="91645" tIns="45824" rIns="91645" bIns="45824"/>
          <a:lstStyle/>
          <a:p>
            <a:r>
              <a:rPr lang="en-US" smtClean="0">
                <a:latin typeface="Arial" pitchFamily="34" charset="0"/>
              </a:rPr>
              <a:t>At CDC, employees  are admitted by card key to the campus and the parking areas, then to the gate-guarded building entrances, and finally into the interior of the buildings after passing through metal detectors.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8589C37-EE93-4013-88BF-7C90768A6CC4}" type="slidenum">
              <a:rPr lang="en-US" smtClean="0"/>
              <a:pPr/>
              <a:t>61</a:t>
            </a:fld>
            <a:endParaRPr lang="en-US" smtClean="0"/>
          </a:p>
        </p:txBody>
      </p:sp>
      <p:sp>
        <p:nvSpPr>
          <p:cNvPr id="98307" name="Rectangle 2"/>
          <p:cNvSpPr>
            <a:spLocks noGrp="1" noRot="1" noChangeAspect="1" noChangeArrowheads="1" noTextEdit="1"/>
          </p:cNvSpPr>
          <p:nvPr>
            <p:ph type="sldImg"/>
          </p:nvPr>
        </p:nvSpPr>
        <p:spPr>
          <a:xfrm>
            <a:off x="917575" y="742950"/>
            <a:ext cx="4962525" cy="3722688"/>
          </a:xfrm>
          <a:ln/>
        </p:spPr>
      </p:sp>
      <p:sp>
        <p:nvSpPr>
          <p:cNvPr id="9830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EE3F8FA-DFBD-454E-A8AC-2A5A843D807A}" type="slidenum">
              <a:rPr lang="en-US" smtClean="0"/>
              <a:pPr/>
              <a:t>3</a:t>
            </a:fld>
            <a:endParaRPr lang="en-US" smtClean="0"/>
          </a:p>
        </p:txBody>
      </p:sp>
      <p:sp>
        <p:nvSpPr>
          <p:cNvPr id="71683" name="Rectangle 2"/>
          <p:cNvSpPr>
            <a:spLocks noGrp="1" noRot="1" noChangeAspect="1" noChangeArrowheads="1" noTextEdit="1"/>
          </p:cNvSpPr>
          <p:nvPr>
            <p:ph type="sldImg"/>
          </p:nvPr>
        </p:nvSpPr>
        <p:spPr>
          <a:xfrm>
            <a:off x="917575" y="742950"/>
            <a:ext cx="4962525" cy="3722688"/>
          </a:xfrm>
          <a:ln/>
        </p:spPr>
      </p:sp>
      <p:sp>
        <p:nvSpPr>
          <p:cNvPr id="71684"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F41EF99-CE00-415A-9F62-E18F2AB76006}" type="slidenum">
              <a:rPr lang="en-US" smtClean="0"/>
              <a:pPr/>
              <a:t>62</a:t>
            </a:fld>
            <a:endParaRPr lang="en-US" smtClean="0"/>
          </a:p>
        </p:txBody>
      </p:sp>
      <p:sp>
        <p:nvSpPr>
          <p:cNvPr id="99331" name="Rectangle 2"/>
          <p:cNvSpPr>
            <a:spLocks noGrp="1" noRot="1" noChangeAspect="1" noChangeArrowheads="1" noTextEdit="1"/>
          </p:cNvSpPr>
          <p:nvPr>
            <p:ph type="sldImg"/>
          </p:nvPr>
        </p:nvSpPr>
        <p:spPr>
          <a:xfrm>
            <a:off x="917575" y="742950"/>
            <a:ext cx="4962525" cy="3722688"/>
          </a:xfrm>
          <a:ln/>
        </p:spPr>
      </p:sp>
      <p:sp>
        <p:nvSpPr>
          <p:cNvPr id="99332"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B6CBA143-8339-441F-BF71-5EA41C2C40C6}" type="slidenum">
              <a:rPr lang="en-US" smtClean="0"/>
              <a:pPr/>
              <a:t>63</a:t>
            </a:fld>
            <a:endParaRPr lang="en-US" smtClean="0"/>
          </a:p>
        </p:txBody>
      </p:sp>
      <p:sp>
        <p:nvSpPr>
          <p:cNvPr id="100355" name="Rectangle 2"/>
          <p:cNvSpPr>
            <a:spLocks noGrp="1" noRot="1" noChangeAspect="1" noChangeArrowheads="1" noTextEdit="1"/>
          </p:cNvSpPr>
          <p:nvPr>
            <p:ph type="sldImg"/>
          </p:nvPr>
        </p:nvSpPr>
        <p:spPr>
          <a:xfrm>
            <a:off x="917575" y="742950"/>
            <a:ext cx="4962525" cy="3722688"/>
          </a:xfrm>
          <a:ln/>
        </p:spPr>
      </p:sp>
      <p:sp>
        <p:nvSpPr>
          <p:cNvPr id="100356"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DD9A1A8-1364-4117-AD9A-C069C8296599}" type="slidenum">
              <a:rPr lang="en-US" smtClean="0"/>
              <a:pPr/>
              <a:t>64</a:t>
            </a:fld>
            <a:endParaRPr lang="en-US" smtClean="0"/>
          </a:p>
        </p:txBody>
      </p:sp>
      <p:sp>
        <p:nvSpPr>
          <p:cNvPr id="101379" name="Rectangle 2"/>
          <p:cNvSpPr>
            <a:spLocks noGrp="1" noRot="1" noChangeAspect="1" noChangeArrowheads="1" noTextEdit="1"/>
          </p:cNvSpPr>
          <p:nvPr>
            <p:ph type="sldImg"/>
          </p:nvPr>
        </p:nvSpPr>
        <p:spPr>
          <a:xfrm>
            <a:off x="917575" y="742950"/>
            <a:ext cx="4962525" cy="3722688"/>
          </a:xfrm>
          <a:ln/>
        </p:spPr>
      </p:sp>
      <p:sp>
        <p:nvSpPr>
          <p:cNvPr id="101380"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B74CBFA-BBBA-4FF2-928D-BB418F45457F}" type="slidenum">
              <a:rPr lang="en-US" smtClean="0"/>
              <a:pPr/>
              <a:t>6</a:t>
            </a:fld>
            <a:endParaRPr lang="en-US" smtClean="0"/>
          </a:p>
        </p:txBody>
      </p:sp>
      <p:sp>
        <p:nvSpPr>
          <p:cNvPr id="72707" name="Rectangle 2"/>
          <p:cNvSpPr>
            <a:spLocks noGrp="1" noRot="1" noChangeAspect="1" noChangeArrowheads="1" noTextEdit="1"/>
          </p:cNvSpPr>
          <p:nvPr>
            <p:ph type="sldImg"/>
          </p:nvPr>
        </p:nvSpPr>
        <p:spPr>
          <a:xfrm>
            <a:off x="917575" y="742950"/>
            <a:ext cx="4962525" cy="3722688"/>
          </a:xfrm>
          <a:ln/>
        </p:spPr>
      </p:sp>
      <p:sp>
        <p:nvSpPr>
          <p:cNvPr id="7270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3CFEB32-EE53-4952-9EB2-6FFB5CE6C117}" type="slidenum">
              <a:rPr lang="en-US" smtClean="0"/>
              <a:pPr/>
              <a:t>8</a:t>
            </a:fld>
            <a:endParaRPr lang="en-US" smtClean="0"/>
          </a:p>
        </p:txBody>
      </p:sp>
      <p:sp>
        <p:nvSpPr>
          <p:cNvPr id="73731" name="Rectangle 2"/>
          <p:cNvSpPr>
            <a:spLocks noGrp="1" noRot="1" noChangeAspect="1" noChangeArrowheads="1" noTextEdit="1"/>
          </p:cNvSpPr>
          <p:nvPr>
            <p:ph type="sldImg"/>
          </p:nvPr>
        </p:nvSpPr>
        <p:spPr>
          <a:xfrm>
            <a:off x="917575" y="742950"/>
            <a:ext cx="4962525" cy="3722688"/>
          </a:xfrm>
          <a:ln/>
        </p:spPr>
      </p:sp>
      <p:sp>
        <p:nvSpPr>
          <p:cNvPr id="73732"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D8F7D46-02BA-445C-BD04-7CF18F6E579B}" type="slidenum">
              <a:rPr lang="en-US" smtClean="0"/>
              <a:pPr/>
              <a:t>9</a:t>
            </a:fld>
            <a:endParaRPr lang="en-US" smtClean="0"/>
          </a:p>
        </p:txBody>
      </p:sp>
      <p:sp>
        <p:nvSpPr>
          <p:cNvPr id="74755" name="Rectangle 2"/>
          <p:cNvSpPr>
            <a:spLocks noGrp="1" noRot="1" noChangeAspect="1" noChangeArrowheads="1" noTextEdit="1"/>
          </p:cNvSpPr>
          <p:nvPr>
            <p:ph type="sldImg"/>
          </p:nvPr>
        </p:nvSpPr>
        <p:spPr>
          <a:xfrm>
            <a:off x="917575" y="742950"/>
            <a:ext cx="4962525" cy="3722688"/>
          </a:xfrm>
          <a:ln/>
        </p:spPr>
      </p:sp>
      <p:sp>
        <p:nvSpPr>
          <p:cNvPr id="74756" name="Rectangle 3"/>
          <p:cNvSpPr>
            <a:spLocks noGrp="1" noChangeArrowheads="1"/>
          </p:cNvSpPr>
          <p:nvPr>
            <p:ph type="body" idx="1"/>
          </p:nvPr>
        </p:nvSpPr>
        <p:spPr>
          <a:xfrm>
            <a:off x="679450" y="4714875"/>
            <a:ext cx="5438775" cy="4468813"/>
          </a:xfrm>
          <a:noFill/>
          <a:ln/>
        </p:spPr>
        <p:txBody>
          <a:bodyPr/>
          <a:lstStyle/>
          <a:p>
            <a:endParaRPr lang="en-US" smtClean="0">
              <a:latin typeface="Arial" pitchFamily="34" charset="0"/>
            </a:endParaRPr>
          </a:p>
          <a:p>
            <a:endParaRPr lang="en-US" smtClean="0">
              <a:latin typeface="Arial" pitchFamily="34" charset="0"/>
            </a:endParaRPr>
          </a:p>
          <a:p>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A56522A-8777-4AF0-A83D-304062D7D7B4}" type="slidenum">
              <a:rPr lang="en-US" smtClean="0"/>
              <a:pPr/>
              <a:t>11</a:t>
            </a:fld>
            <a:endParaRPr lang="en-US" smtClean="0"/>
          </a:p>
        </p:txBody>
      </p:sp>
      <p:sp>
        <p:nvSpPr>
          <p:cNvPr id="75779" name="Rectangle 2"/>
          <p:cNvSpPr>
            <a:spLocks noGrp="1" noRot="1" noChangeAspect="1" noChangeArrowheads="1" noTextEdit="1"/>
          </p:cNvSpPr>
          <p:nvPr>
            <p:ph type="sldImg"/>
          </p:nvPr>
        </p:nvSpPr>
        <p:spPr>
          <a:xfrm>
            <a:off x="917575" y="742950"/>
            <a:ext cx="4962525" cy="3722688"/>
          </a:xfrm>
          <a:ln/>
        </p:spPr>
      </p:sp>
      <p:sp>
        <p:nvSpPr>
          <p:cNvPr id="75780" name="Rectangle 3"/>
          <p:cNvSpPr>
            <a:spLocks noGrp="1" noChangeArrowheads="1"/>
          </p:cNvSpPr>
          <p:nvPr>
            <p:ph type="body" idx="1"/>
          </p:nvPr>
        </p:nvSpPr>
        <p:spPr>
          <a:xfrm>
            <a:off x="679450" y="4714875"/>
            <a:ext cx="5438775" cy="4468813"/>
          </a:xfrm>
          <a:noFill/>
          <a:ln/>
        </p:spPr>
        <p:txBody>
          <a:bodyPr/>
          <a:lstStyle/>
          <a:p>
            <a:r>
              <a:rPr lang="en-US" smtClean="0">
                <a:latin typeface="Arial" pitchFamily="34" charset="0"/>
              </a:rPr>
              <a:t>Both biosafety and biosecurity procedures include the inventory and tracking of biological materials.  Also integral to both biosafety and biosecurity is the safe packaging, accurate documentation, and transport of infectious materials.  Program management should embrace laboratory safety and security as a code of practice for responsible research and operation.  Senior management should ensure the adoption, implement and accountability of biosafety and biosecurity programs.  In addition, these programs should be reinforced by training on general practices, specific standard operating procedures and awareness of potential risk and hazards.  All of these are essential to ensuring the daily implementation of safety and security polices.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6060989-558E-4CB5-8E49-41A2045F01CD}" type="slidenum">
              <a:rPr lang="en-US" smtClean="0"/>
              <a:pPr/>
              <a:t>12</a:t>
            </a:fld>
            <a:endParaRPr lang="en-US" smtClean="0"/>
          </a:p>
        </p:txBody>
      </p:sp>
      <p:sp>
        <p:nvSpPr>
          <p:cNvPr id="76803" name="Rectangle 2"/>
          <p:cNvSpPr>
            <a:spLocks noGrp="1" noRot="1" noChangeAspect="1" noChangeArrowheads="1" noTextEdit="1"/>
          </p:cNvSpPr>
          <p:nvPr>
            <p:ph type="sldImg"/>
          </p:nvPr>
        </p:nvSpPr>
        <p:spPr>
          <a:xfrm>
            <a:off x="917575" y="742950"/>
            <a:ext cx="4962525" cy="3722688"/>
          </a:xfrm>
          <a:ln/>
        </p:spPr>
      </p:sp>
      <p:sp>
        <p:nvSpPr>
          <p:cNvPr id="76804"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1B1834D-5BF6-4570-BD74-450813C2E9E2}" type="slidenum">
              <a:rPr lang="en-US" smtClean="0"/>
              <a:pPr/>
              <a:t>13</a:t>
            </a:fld>
            <a:endParaRPr lang="en-US" smtClean="0"/>
          </a:p>
        </p:txBody>
      </p:sp>
      <p:sp>
        <p:nvSpPr>
          <p:cNvPr id="77827" name="Rectangle 2"/>
          <p:cNvSpPr>
            <a:spLocks noGrp="1" noRot="1" noChangeAspect="1" noChangeArrowheads="1" noTextEdit="1"/>
          </p:cNvSpPr>
          <p:nvPr>
            <p:ph type="sldImg"/>
          </p:nvPr>
        </p:nvSpPr>
        <p:spPr>
          <a:xfrm>
            <a:off x="917575" y="742950"/>
            <a:ext cx="4962525" cy="3722688"/>
          </a:xfrm>
          <a:ln/>
        </p:spPr>
      </p:sp>
      <p:sp>
        <p:nvSpPr>
          <p:cNvPr id="77828"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19800" y="685800"/>
            <a:ext cx="15240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685800"/>
            <a:ext cx="44196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6096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447800" y="1981200"/>
            <a:ext cx="2971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72000" y="1981200"/>
            <a:ext cx="2971800" cy="4114800"/>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6096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447800" y="1981200"/>
            <a:ext cx="2971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981200"/>
            <a:ext cx="2971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4114800"/>
            <a:ext cx="2971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6096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447800" y="1981200"/>
            <a:ext cx="2971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981200"/>
            <a:ext cx="2971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447800" y="685800"/>
            <a:ext cx="6096000" cy="1143000"/>
          </a:xfrm>
          <a:prstGeom prst="rect">
            <a:avLst/>
          </a:prstGeom>
          <a:noFill/>
          <a:ln w="9525">
            <a:noFill/>
            <a:miter lim="800000"/>
            <a:headEnd/>
            <a:tailEnd/>
          </a:ln>
        </p:spPr>
        <p:txBody>
          <a:bodyPr vert="horz" wrap="square" lIns="92075" tIns="46037" rIns="92075" bIns="46037" numCol="1" anchor="ctr" anchorCtr="0" compatLnSpc="1">
            <a:prstTxWarp prst="textNoShape">
              <a:avLst/>
            </a:prstTxWarp>
          </a:bodyPr>
          <a:lstStyle/>
          <a:p>
            <a:pPr lvl="0"/>
            <a:r>
              <a:rPr lang="en-US" smtClean="0"/>
              <a:t>Click to edit Master title style</a:t>
            </a:r>
          </a:p>
        </p:txBody>
      </p:sp>
      <p:sp>
        <p:nvSpPr>
          <p:cNvPr id="1027" name="Rectangle 4"/>
          <p:cNvSpPr>
            <a:spLocks noGrp="1" noChangeArrowheads="1"/>
          </p:cNvSpPr>
          <p:nvPr>
            <p:ph type="body" idx="1"/>
          </p:nvPr>
        </p:nvSpPr>
        <p:spPr bwMode="auto">
          <a:xfrm>
            <a:off x="1447800" y="1981200"/>
            <a:ext cx="6096000" cy="4114800"/>
          </a:xfrm>
          <a:prstGeom prst="rect">
            <a:avLst/>
          </a:prstGeom>
          <a:noFill/>
          <a:ln w="9525">
            <a:noFill/>
            <a:miter lim="800000"/>
            <a:headEnd/>
            <a:tailEnd/>
          </a:ln>
        </p:spPr>
        <p:txBody>
          <a:bodyPr vert="horz" wrap="square" lIns="92075" tIns="46037" rIns="92075" bIns="4603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 id="2147483649" r:id="rId14"/>
  </p:sldLayoutIdLst>
  <p:txStyles>
    <p:titleStyle>
      <a:lvl1pPr algn="ctr" rtl="0" eaLnBrk="0" fontAlgn="base" hangingPunct="0">
        <a:spcBef>
          <a:spcPct val="0"/>
        </a:spcBef>
        <a:spcAft>
          <a:spcPct val="0"/>
        </a:spcAft>
        <a:defRPr sz="3600" b="1">
          <a:solidFill>
            <a:srgbClr val="FFFF99"/>
          </a:solidFill>
          <a:latin typeface="+mj-lt"/>
          <a:ea typeface="+mj-ea"/>
          <a:cs typeface="+mj-cs"/>
        </a:defRPr>
      </a:lvl1pPr>
      <a:lvl2pPr algn="ctr" rtl="0" eaLnBrk="0" fontAlgn="base" hangingPunct="0">
        <a:spcBef>
          <a:spcPct val="0"/>
        </a:spcBef>
        <a:spcAft>
          <a:spcPct val="0"/>
        </a:spcAft>
        <a:defRPr sz="3600" b="1">
          <a:solidFill>
            <a:srgbClr val="FFFF99"/>
          </a:solidFill>
          <a:latin typeface="Arial" charset="0"/>
        </a:defRPr>
      </a:lvl2pPr>
      <a:lvl3pPr algn="ctr" rtl="0" eaLnBrk="0" fontAlgn="base" hangingPunct="0">
        <a:spcBef>
          <a:spcPct val="0"/>
        </a:spcBef>
        <a:spcAft>
          <a:spcPct val="0"/>
        </a:spcAft>
        <a:defRPr sz="3600" b="1">
          <a:solidFill>
            <a:srgbClr val="FFFF99"/>
          </a:solidFill>
          <a:latin typeface="Arial" charset="0"/>
        </a:defRPr>
      </a:lvl3pPr>
      <a:lvl4pPr algn="ctr" rtl="0" eaLnBrk="0" fontAlgn="base" hangingPunct="0">
        <a:spcBef>
          <a:spcPct val="0"/>
        </a:spcBef>
        <a:spcAft>
          <a:spcPct val="0"/>
        </a:spcAft>
        <a:defRPr sz="3600" b="1">
          <a:solidFill>
            <a:srgbClr val="FFFF99"/>
          </a:solidFill>
          <a:latin typeface="Arial" charset="0"/>
        </a:defRPr>
      </a:lvl4pPr>
      <a:lvl5pPr algn="ctr" rtl="0" eaLnBrk="0" fontAlgn="base" hangingPunct="0">
        <a:spcBef>
          <a:spcPct val="0"/>
        </a:spcBef>
        <a:spcAft>
          <a:spcPct val="0"/>
        </a:spcAft>
        <a:defRPr sz="3600" b="1">
          <a:solidFill>
            <a:srgbClr val="FFFF99"/>
          </a:solidFill>
          <a:latin typeface="Arial" charset="0"/>
        </a:defRPr>
      </a:lvl5pPr>
      <a:lvl6pPr marL="457200" algn="ctr" rtl="0" fontAlgn="base">
        <a:spcBef>
          <a:spcPct val="0"/>
        </a:spcBef>
        <a:spcAft>
          <a:spcPct val="0"/>
        </a:spcAft>
        <a:defRPr sz="3600" b="1">
          <a:solidFill>
            <a:srgbClr val="FFFF99"/>
          </a:solidFill>
          <a:latin typeface="Arial" charset="0"/>
        </a:defRPr>
      </a:lvl6pPr>
      <a:lvl7pPr marL="914400" algn="ctr" rtl="0" fontAlgn="base">
        <a:spcBef>
          <a:spcPct val="0"/>
        </a:spcBef>
        <a:spcAft>
          <a:spcPct val="0"/>
        </a:spcAft>
        <a:defRPr sz="3600" b="1">
          <a:solidFill>
            <a:srgbClr val="FFFF99"/>
          </a:solidFill>
          <a:latin typeface="Arial" charset="0"/>
        </a:defRPr>
      </a:lvl7pPr>
      <a:lvl8pPr marL="1371600" algn="ctr" rtl="0" fontAlgn="base">
        <a:spcBef>
          <a:spcPct val="0"/>
        </a:spcBef>
        <a:spcAft>
          <a:spcPct val="0"/>
        </a:spcAft>
        <a:defRPr sz="3600" b="1">
          <a:solidFill>
            <a:srgbClr val="FFFF99"/>
          </a:solidFill>
          <a:latin typeface="Arial" charset="0"/>
        </a:defRPr>
      </a:lvl8pPr>
      <a:lvl9pPr marL="1828800" algn="ctr" rtl="0" fontAlgn="base">
        <a:spcBef>
          <a:spcPct val="0"/>
        </a:spcBef>
        <a:spcAft>
          <a:spcPct val="0"/>
        </a:spcAft>
        <a:defRPr sz="3600" b="1">
          <a:solidFill>
            <a:srgbClr val="FFFF99"/>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6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Char char="•"/>
        <a:defRPr sz="2000">
          <a:solidFill>
            <a:schemeClr val="tx1"/>
          </a:solidFill>
          <a:latin typeface="+mn-lt"/>
        </a:defRPr>
      </a:lvl5pPr>
      <a:lvl6pPr marL="2514600" indent="-228600" algn="l" rtl="0" fontAlgn="base">
        <a:spcBef>
          <a:spcPct val="20000"/>
        </a:spcBef>
        <a:spcAft>
          <a:spcPct val="0"/>
        </a:spcAft>
        <a:buClr>
          <a:schemeClr val="tx1"/>
        </a:buClr>
        <a:buChar char="•"/>
        <a:defRPr sz="2000">
          <a:solidFill>
            <a:schemeClr val="tx1"/>
          </a:solidFill>
          <a:latin typeface="+mn-lt"/>
        </a:defRPr>
      </a:lvl6pPr>
      <a:lvl7pPr marL="2971800" indent="-228600" algn="l" rtl="0" fontAlgn="base">
        <a:spcBef>
          <a:spcPct val="20000"/>
        </a:spcBef>
        <a:spcAft>
          <a:spcPct val="0"/>
        </a:spcAft>
        <a:buClr>
          <a:schemeClr val="tx1"/>
        </a:buClr>
        <a:buChar char="•"/>
        <a:defRPr sz="2000">
          <a:solidFill>
            <a:schemeClr val="tx1"/>
          </a:solidFill>
          <a:latin typeface="+mn-lt"/>
        </a:defRPr>
      </a:lvl7pPr>
      <a:lvl8pPr marL="3429000" indent="-228600" algn="l" rtl="0" fontAlgn="base">
        <a:spcBef>
          <a:spcPct val="20000"/>
        </a:spcBef>
        <a:spcAft>
          <a:spcPct val="0"/>
        </a:spcAft>
        <a:buClr>
          <a:schemeClr val="tx1"/>
        </a:buClr>
        <a:buChar char="•"/>
        <a:defRPr sz="2000">
          <a:solidFill>
            <a:schemeClr val="tx1"/>
          </a:solidFill>
          <a:latin typeface="+mn-lt"/>
        </a:defRPr>
      </a:lvl8pPr>
      <a:lvl9pPr marL="3886200" indent="-228600" algn="l" rtl="0" fontAlgn="base">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who.int/ihr/biosafety/publications/en/index.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0" y="609600"/>
            <a:ext cx="9144000" cy="1828800"/>
          </a:xfrm>
          <a:prstGeom prst="rect">
            <a:avLst/>
          </a:prstGeom>
          <a:noFill/>
          <a:ln w="9525">
            <a:noFill/>
            <a:miter lim="800000"/>
            <a:headEnd/>
            <a:tailEnd/>
          </a:ln>
        </p:spPr>
        <p:txBody>
          <a:bodyPr lIns="92075" tIns="46037" rIns="92075" bIns="46037" anchor="ctr"/>
          <a:lstStyle/>
          <a:p>
            <a:pPr algn="ctr"/>
            <a:r>
              <a:rPr lang="en-US" sz="4000" u="sng">
                <a:latin typeface="Arial" pitchFamily="34" charset="0"/>
              </a:rPr>
              <a:t>Laboratory Biosecurity</a:t>
            </a:r>
            <a:r>
              <a:rPr lang="en-US" sz="4000">
                <a:solidFill>
                  <a:srgbClr val="FFFF99"/>
                </a:solidFill>
                <a:latin typeface="Arial" pitchFamily="34" charset="0"/>
              </a:rPr>
              <a:t/>
            </a:r>
            <a:br>
              <a:rPr lang="en-US" sz="4000">
                <a:solidFill>
                  <a:srgbClr val="FFFF99"/>
                </a:solidFill>
                <a:latin typeface="Arial" pitchFamily="34" charset="0"/>
              </a:rPr>
            </a:br>
            <a:endParaRPr lang="en-US" sz="4000">
              <a:solidFill>
                <a:srgbClr val="FFFF99"/>
              </a:solidFill>
              <a:latin typeface="Arial" pitchFamily="34" charset="0"/>
            </a:endParaRPr>
          </a:p>
        </p:txBody>
      </p:sp>
      <p:grpSp>
        <p:nvGrpSpPr>
          <p:cNvPr id="2051" name="Group 9"/>
          <p:cNvGrpSpPr>
            <a:grpSpLocks/>
          </p:cNvGrpSpPr>
          <p:nvPr/>
        </p:nvGrpSpPr>
        <p:grpSpPr bwMode="auto">
          <a:xfrm>
            <a:off x="1905000" y="2057400"/>
            <a:ext cx="5181600" cy="1879600"/>
            <a:chOff x="1200" y="1296"/>
            <a:chExt cx="3264" cy="1184"/>
          </a:xfrm>
        </p:grpSpPr>
        <p:pic>
          <p:nvPicPr>
            <p:cNvPr id="18438" name="Picture 2" descr="MPj04074920000[1]"/>
            <p:cNvPicPr>
              <a:picLocks noChangeAspect="1" noChangeArrowheads="1"/>
            </p:cNvPicPr>
            <p:nvPr/>
          </p:nvPicPr>
          <p:blipFill>
            <a:blip r:embed="rId4" cstate="print"/>
            <a:srcRect/>
            <a:stretch>
              <a:fillRect/>
            </a:stretch>
          </p:blipFill>
          <p:spPr bwMode="auto">
            <a:xfrm>
              <a:off x="1200" y="1296"/>
              <a:ext cx="1536" cy="1184"/>
            </a:xfrm>
            <a:prstGeom prst="rect">
              <a:avLst/>
            </a:prstGeom>
            <a:noFill/>
            <a:ln w="9525">
              <a:solidFill>
                <a:schemeClr val="tx1"/>
              </a:solidFill>
              <a:miter lim="800000"/>
              <a:headEnd/>
              <a:tailEnd/>
            </a:ln>
            <a:effectLst>
              <a:outerShdw dist="35921" dir="2700000" algn="ctr" rotWithShape="0">
                <a:schemeClr val="bg1"/>
              </a:outerShdw>
            </a:effectLst>
          </p:spPr>
        </p:pic>
        <p:pic>
          <p:nvPicPr>
            <p:cNvPr id="2054" name="Picture 7" descr="MPj04385800000[1]"/>
            <p:cNvPicPr>
              <a:picLocks noChangeAspect="1" noChangeArrowheads="1"/>
            </p:cNvPicPr>
            <p:nvPr/>
          </p:nvPicPr>
          <p:blipFill>
            <a:blip r:embed="rId5" cstate="print"/>
            <a:srcRect/>
            <a:stretch>
              <a:fillRect/>
            </a:stretch>
          </p:blipFill>
          <p:spPr bwMode="auto">
            <a:xfrm>
              <a:off x="2928" y="1296"/>
              <a:ext cx="1536" cy="1177"/>
            </a:xfrm>
            <a:prstGeom prst="rect">
              <a:avLst/>
            </a:prstGeom>
            <a:noFill/>
            <a:ln w="9525">
              <a:solidFill>
                <a:schemeClr val="tx1"/>
              </a:solidFill>
              <a:miter lim="800000"/>
              <a:headEnd/>
              <a:tailEnd/>
            </a:ln>
          </p:spPr>
        </p:pic>
      </p:grpSp>
      <p:sp>
        <p:nvSpPr>
          <p:cNvPr id="2052" name="Text Box 8"/>
          <p:cNvSpPr txBox="1">
            <a:spLocks noChangeArrowheads="1"/>
          </p:cNvSpPr>
          <p:nvPr/>
        </p:nvSpPr>
        <p:spPr bwMode="auto">
          <a:xfrm>
            <a:off x="304800" y="4953000"/>
            <a:ext cx="6858000" cy="400110"/>
          </a:xfrm>
          <a:prstGeom prst="rect">
            <a:avLst/>
          </a:prstGeom>
          <a:noFill/>
          <a:ln w="9525">
            <a:noFill/>
            <a:miter lim="800000"/>
            <a:headEnd/>
            <a:tailEnd/>
          </a:ln>
        </p:spPr>
        <p:txBody>
          <a:bodyPr>
            <a:spAutoFit/>
          </a:bodyPr>
          <a:lstStyle/>
          <a:p>
            <a:r>
              <a:rPr lang="en-US" sz="2000" dirty="0" smtClean="0">
                <a:latin typeface="Arial" pitchFamily="34" charset="0"/>
              </a:rPr>
              <a:t>CPHL/</a:t>
            </a:r>
            <a:r>
              <a:rPr lang="en-US" sz="2000" dirty="0" err="1" smtClean="0">
                <a:latin typeface="Arial" pitchFamily="34" charset="0"/>
              </a:rPr>
              <a:t>MoH</a:t>
            </a:r>
            <a:endParaRPr lang="en-US" sz="2000" dirty="0">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447800" y="609600"/>
            <a:ext cx="6096000" cy="1143000"/>
          </a:xfrm>
        </p:spPr>
        <p:txBody>
          <a:bodyPr/>
          <a:lstStyle/>
          <a:p>
            <a:pPr eaLnBrk="1" hangingPunct="1"/>
            <a:r>
              <a:rPr lang="en-US" smtClean="0"/>
              <a:t>Biosecurity and Biosafety</a:t>
            </a:r>
            <a:br>
              <a:rPr lang="en-US" smtClean="0"/>
            </a:br>
            <a:r>
              <a:rPr lang="en-US" smtClean="0"/>
              <a:t>Overlap</a:t>
            </a:r>
          </a:p>
        </p:txBody>
      </p:sp>
      <p:sp>
        <p:nvSpPr>
          <p:cNvPr id="11267" name="Rectangle 3"/>
          <p:cNvSpPr>
            <a:spLocks noGrp="1" noChangeArrowheads="1"/>
          </p:cNvSpPr>
          <p:nvPr>
            <p:ph type="body" idx="1"/>
          </p:nvPr>
        </p:nvSpPr>
        <p:spPr>
          <a:xfrm>
            <a:off x="914400" y="2209800"/>
            <a:ext cx="6858000" cy="4525963"/>
          </a:xfrm>
        </p:spPr>
        <p:txBody>
          <a:bodyPr/>
          <a:lstStyle/>
          <a:p>
            <a:pPr eaLnBrk="1" hangingPunct="1">
              <a:lnSpc>
                <a:spcPct val="90000"/>
              </a:lnSpc>
              <a:buClrTx/>
            </a:pPr>
            <a:r>
              <a:rPr lang="en-US" smtClean="0"/>
              <a:t>Risk assessment &amp; risk management</a:t>
            </a:r>
          </a:p>
          <a:p>
            <a:pPr eaLnBrk="1" hangingPunct="1">
              <a:lnSpc>
                <a:spcPct val="90000"/>
              </a:lnSpc>
              <a:buClrTx/>
            </a:pPr>
            <a:r>
              <a:rPr lang="en-US" smtClean="0"/>
              <a:t>Personnel screening</a:t>
            </a:r>
          </a:p>
          <a:p>
            <a:pPr eaLnBrk="1" hangingPunct="1">
              <a:lnSpc>
                <a:spcPct val="90000"/>
              </a:lnSpc>
              <a:buClrTx/>
            </a:pPr>
            <a:r>
              <a:rPr lang="en-US" smtClean="0"/>
              <a:t>Physical security elements</a:t>
            </a:r>
          </a:p>
          <a:p>
            <a:pPr eaLnBrk="1" hangingPunct="1">
              <a:lnSpc>
                <a:spcPct val="90000"/>
              </a:lnSpc>
              <a:buClrTx/>
            </a:pPr>
            <a:r>
              <a:rPr lang="en-US" smtClean="0"/>
              <a:t>Training</a:t>
            </a:r>
          </a:p>
          <a:p>
            <a:pPr eaLnBrk="1" hangingPunct="1">
              <a:lnSpc>
                <a:spcPct val="90000"/>
              </a:lnSpc>
              <a:buClrTx/>
            </a:pPr>
            <a:r>
              <a:rPr lang="en-US" smtClean="0"/>
              <a:t>Emergency planning</a:t>
            </a:r>
          </a:p>
          <a:p>
            <a:pPr eaLnBrk="1" hangingPunct="1">
              <a:lnSpc>
                <a:spcPct val="90000"/>
              </a:lnSpc>
              <a:buClrTx/>
            </a:pPr>
            <a:r>
              <a:rPr lang="en-US" smtClean="0"/>
              <a:t>Management oversight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381000" y="2057400"/>
            <a:ext cx="8229600" cy="4525963"/>
          </a:xfrm>
        </p:spPr>
        <p:txBody>
          <a:bodyPr/>
          <a:lstStyle/>
          <a:p>
            <a:pPr eaLnBrk="1" hangingPunct="1"/>
            <a:r>
              <a:rPr lang="en-US" smtClean="0"/>
              <a:t>Inventory and tracking of biological materials</a:t>
            </a:r>
          </a:p>
          <a:p>
            <a:pPr eaLnBrk="1" hangingPunct="1"/>
            <a:r>
              <a:rPr lang="en-US" smtClean="0"/>
              <a:t>Adoption, implementation and accountability</a:t>
            </a:r>
          </a:p>
          <a:p>
            <a:pPr eaLnBrk="1" hangingPunct="1"/>
            <a:r>
              <a:rPr lang="en-US" smtClean="0"/>
              <a:t>Shipment of infectious materials must adhere to safe packaging, documentation and transport</a:t>
            </a:r>
          </a:p>
          <a:p>
            <a:pPr eaLnBrk="1" hangingPunct="1"/>
            <a:r>
              <a:rPr lang="en-US" smtClean="0"/>
              <a:t>Good Laboratory Practices </a:t>
            </a:r>
          </a:p>
          <a:p>
            <a:pPr eaLnBrk="1" hangingPunct="1"/>
            <a:r>
              <a:rPr lang="en-US" smtClean="0"/>
              <a:t>Training on general practices, SOP, and awareness of risks and hazards</a:t>
            </a:r>
          </a:p>
          <a:p>
            <a:pPr eaLnBrk="1" hangingPunct="1"/>
            <a:endParaRPr lang="en-US" smtClean="0"/>
          </a:p>
        </p:txBody>
      </p:sp>
      <p:sp>
        <p:nvSpPr>
          <p:cNvPr id="12291" name="Rectangle 3"/>
          <p:cNvSpPr>
            <a:spLocks noGrp="1" noChangeArrowheads="1"/>
          </p:cNvSpPr>
          <p:nvPr>
            <p:ph type="title"/>
          </p:nvPr>
        </p:nvSpPr>
        <p:spPr>
          <a:xfrm>
            <a:off x="1447800" y="533400"/>
            <a:ext cx="6096000" cy="1143000"/>
          </a:xfrm>
          <a:noFill/>
        </p:spPr>
        <p:txBody>
          <a:bodyPr/>
          <a:lstStyle/>
          <a:p>
            <a:pPr eaLnBrk="1" hangingPunct="1"/>
            <a:r>
              <a:rPr lang="en-US" smtClean="0"/>
              <a:t>Biosecurity and Biosafety</a:t>
            </a:r>
            <a:br>
              <a:rPr lang="en-US" smtClean="0"/>
            </a:br>
            <a:r>
              <a:rPr lang="en-US" smtClean="0"/>
              <a:t>Overlap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Biosafety and Biosecurity</a:t>
            </a:r>
            <a:br>
              <a:rPr lang="en-US" smtClean="0"/>
            </a:br>
            <a:r>
              <a:rPr lang="en-US" smtClean="0"/>
              <a:t>Conflict/Challenges</a:t>
            </a:r>
          </a:p>
        </p:txBody>
      </p:sp>
      <p:sp>
        <p:nvSpPr>
          <p:cNvPr id="13315" name="Rectangle 3"/>
          <p:cNvSpPr>
            <a:spLocks noGrp="1" noChangeArrowheads="1"/>
          </p:cNvSpPr>
          <p:nvPr>
            <p:ph type="body" idx="1"/>
          </p:nvPr>
        </p:nvSpPr>
        <p:spPr>
          <a:xfrm>
            <a:off x="838200" y="2438400"/>
            <a:ext cx="7772400" cy="2971800"/>
          </a:xfrm>
        </p:spPr>
        <p:txBody>
          <a:bodyPr/>
          <a:lstStyle/>
          <a:p>
            <a:pPr eaLnBrk="1" hangingPunct="1">
              <a:buClrTx/>
              <a:buFontTx/>
              <a:buNone/>
            </a:pPr>
            <a:r>
              <a:rPr lang="en-US" sz="3200" smtClean="0"/>
              <a:t>Must be resolved to accommodate both Biosafety and Biosecurity objectives.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47800" y="533400"/>
            <a:ext cx="6096000" cy="1143000"/>
          </a:xfrm>
        </p:spPr>
        <p:txBody>
          <a:bodyPr/>
          <a:lstStyle/>
          <a:p>
            <a:pPr eaLnBrk="1" hangingPunct="1"/>
            <a:r>
              <a:rPr lang="en-US" smtClean="0"/>
              <a:t>Example:</a:t>
            </a:r>
            <a:br>
              <a:rPr lang="en-US" smtClean="0"/>
            </a:br>
            <a:r>
              <a:rPr lang="en-US" smtClean="0"/>
              <a:t>Emergency Response</a:t>
            </a:r>
          </a:p>
        </p:txBody>
      </p:sp>
      <p:sp>
        <p:nvSpPr>
          <p:cNvPr id="53251" name="Rectangle 3"/>
          <p:cNvSpPr>
            <a:spLocks noGrp="1" noChangeArrowheads="1"/>
          </p:cNvSpPr>
          <p:nvPr>
            <p:ph type="body" idx="4294967295"/>
          </p:nvPr>
        </p:nvSpPr>
        <p:spPr>
          <a:xfrm>
            <a:off x="609600" y="1981200"/>
            <a:ext cx="7924800" cy="4114800"/>
          </a:xfrm>
        </p:spPr>
        <p:txBody>
          <a:bodyPr/>
          <a:lstStyle/>
          <a:p>
            <a:pPr eaLnBrk="1" hangingPunct="1"/>
            <a:r>
              <a:rPr lang="en-US" smtClean="0"/>
              <a:t>Rapid egress of laboratorians</a:t>
            </a:r>
          </a:p>
          <a:p>
            <a:pPr eaLnBrk="1" hangingPunct="1"/>
            <a:r>
              <a:rPr lang="en-US" smtClean="0"/>
              <a:t>Emergency ingress of responders</a:t>
            </a:r>
          </a:p>
          <a:p>
            <a:pPr eaLnBrk="1" hangingPunct="1"/>
            <a:r>
              <a:rPr lang="en-US" smtClean="0"/>
              <a:t>While ensuring security of assets</a:t>
            </a:r>
          </a:p>
          <a:p>
            <a:pPr eaLnBrk="1" hangingPunct="1"/>
            <a:endParaRPr lang="en-US" smtClean="0"/>
          </a:p>
          <a:p>
            <a:pPr eaLnBrk="1" hangingPunct="1"/>
            <a:r>
              <a:rPr lang="en-US" smtClean="0">
                <a:solidFill>
                  <a:srgbClr val="FFFF00"/>
                </a:solidFill>
              </a:rPr>
              <a:t>Life safety measures must not allow an adversary access to biological materials by activating emergency alarm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447800" y="381000"/>
            <a:ext cx="6096000" cy="1143000"/>
          </a:xfrm>
        </p:spPr>
        <p:txBody>
          <a:bodyPr/>
          <a:lstStyle/>
          <a:p>
            <a:pPr eaLnBrk="1" hangingPunct="1"/>
            <a:r>
              <a:rPr lang="en-US" smtClean="0"/>
              <a:t>Example:</a:t>
            </a:r>
            <a:br>
              <a:rPr lang="en-US" smtClean="0"/>
            </a:br>
            <a:r>
              <a:rPr lang="en-US" smtClean="0"/>
              <a:t>Signage Requirements</a:t>
            </a:r>
          </a:p>
        </p:txBody>
      </p:sp>
      <p:sp>
        <p:nvSpPr>
          <p:cNvPr id="54275" name="Rectangle 3"/>
          <p:cNvSpPr>
            <a:spLocks noGrp="1" noChangeArrowheads="1"/>
          </p:cNvSpPr>
          <p:nvPr>
            <p:ph type="body" idx="1"/>
          </p:nvPr>
        </p:nvSpPr>
        <p:spPr>
          <a:xfrm>
            <a:off x="609600" y="1981200"/>
            <a:ext cx="7696200" cy="4114800"/>
          </a:xfrm>
        </p:spPr>
        <p:txBody>
          <a:bodyPr/>
          <a:lstStyle/>
          <a:p>
            <a:pPr eaLnBrk="1" hangingPunct="1"/>
            <a:r>
              <a:rPr lang="en-US" smtClean="0"/>
              <a:t>Biohazard signage re: risks in lab list</a:t>
            </a:r>
          </a:p>
          <a:p>
            <a:pPr lvl="1" eaLnBrk="1" hangingPunct="1"/>
            <a:r>
              <a:rPr lang="en-US" smtClean="0">
                <a:solidFill>
                  <a:srgbClr val="00CC99"/>
                </a:solidFill>
              </a:rPr>
              <a:t>BSL, agent, medical requirements, PPE required, contact name/ number</a:t>
            </a:r>
          </a:p>
          <a:p>
            <a:pPr eaLnBrk="1" hangingPunct="1"/>
            <a:r>
              <a:rPr lang="en-US" smtClean="0"/>
              <a:t>Listing agent may compromise security</a:t>
            </a:r>
          </a:p>
          <a:p>
            <a:pPr eaLnBrk="1" hangingPunct="1"/>
            <a:endParaRPr lang="en-US" smtClean="0"/>
          </a:p>
          <a:p>
            <a:pPr eaLnBrk="1" hangingPunct="1"/>
            <a:r>
              <a:rPr lang="en-US" smtClean="0">
                <a:solidFill>
                  <a:srgbClr val="FFFF00"/>
                </a:solidFill>
              </a:rPr>
              <a:t>Modify signage to disclose hazards; not to disclose specific agent(s)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8915400" cy="1219200"/>
          </a:xfrm>
        </p:spPr>
        <p:txBody>
          <a:bodyPr/>
          <a:lstStyle/>
          <a:p>
            <a:pPr eaLnBrk="1" hangingPunct="1"/>
            <a:r>
              <a:rPr lang="en-US" smtClean="0"/>
              <a:t>Universality of Microbes</a:t>
            </a:r>
          </a:p>
        </p:txBody>
      </p:sp>
      <p:graphicFrame>
        <p:nvGraphicFramePr>
          <p:cNvPr id="33804" name="Group 12"/>
          <p:cNvGraphicFramePr>
            <a:graphicFrameLocks noGrp="1"/>
          </p:cNvGraphicFramePr>
          <p:nvPr>
            <p:ph type="tbl" idx="1"/>
          </p:nvPr>
        </p:nvGraphicFramePr>
        <p:xfrm>
          <a:off x="1447800" y="3998913"/>
          <a:ext cx="5983288" cy="2578608"/>
        </p:xfrm>
        <a:graphic>
          <a:graphicData uri="http://schemas.openxmlformats.org/drawingml/2006/table">
            <a:tbl>
              <a:tblPr/>
              <a:tblGrid>
                <a:gridCol w="2992438"/>
                <a:gridCol w="2990850"/>
              </a:tblGrid>
              <a:tr h="19050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Academic</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Hospital</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Pharmaceutical</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Biotech</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sz="2400" b="0" i="0" u="none" strike="noStrike" cap="none" normalizeH="0" baseline="0" dirty="0" smtClean="0">
                        <a:ln>
                          <a:noFill/>
                        </a:ln>
                        <a:solidFill>
                          <a:srgbClr val="00CC99"/>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Clinical</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Research</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Veterinary</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400" b="0" i="0" u="none" strike="noStrike" cap="none" normalizeH="0" baseline="0" dirty="0" smtClean="0">
                          <a:ln>
                            <a:noFill/>
                          </a:ln>
                          <a:solidFill>
                            <a:srgbClr val="00CC99"/>
                          </a:solidFill>
                          <a:effectLst/>
                          <a:latin typeface="Arial" charset="0"/>
                        </a:rPr>
                        <a:t>Vaccine Manufacturing</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sz="2400" b="0" i="0" u="none" strike="noStrike" cap="none" normalizeH="0" baseline="0" dirty="0" smtClean="0">
                        <a:ln>
                          <a:noFill/>
                        </a:ln>
                        <a:solidFill>
                          <a:srgbClr val="00CC99"/>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803" name="Rectangle 11"/>
          <p:cNvSpPr>
            <a:spLocks noGrp="1" noChangeArrowheads="1"/>
          </p:cNvSpPr>
          <p:nvPr>
            <p:ph type="body" sz="half" idx="4294967295"/>
          </p:nvPr>
        </p:nvSpPr>
        <p:spPr>
          <a:xfrm>
            <a:off x="0" y="1295400"/>
            <a:ext cx="8763000" cy="4648200"/>
          </a:xfrm>
        </p:spPr>
        <p:txBody>
          <a:bodyPr/>
          <a:lstStyle/>
          <a:p>
            <a:pPr eaLnBrk="1" hangingPunct="1"/>
            <a:r>
              <a:rPr lang="en-US" smtClean="0"/>
              <a:t>In nature globally</a:t>
            </a:r>
          </a:p>
          <a:p>
            <a:pPr eaLnBrk="1" hangingPunct="1"/>
            <a:r>
              <a:rPr lang="en-US" smtClean="0"/>
              <a:t>Obtainable from culture collections</a:t>
            </a:r>
          </a:p>
          <a:p>
            <a:pPr eaLnBrk="1" hangingPunct="1"/>
            <a:r>
              <a:rPr lang="en-US" smtClean="0"/>
              <a:t>Located in different types of labs in many countries </a:t>
            </a:r>
          </a:p>
          <a:p>
            <a:pPr eaLnBrk="1" hangingPunct="1"/>
            <a:r>
              <a:rPr lang="en-US" smtClean="0">
                <a:solidFill>
                  <a:srgbClr val="FFFF00"/>
                </a:solidFill>
              </a:rPr>
              <a:t>Impossible to secure all pathogens &amp; control access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47800" y="381000"/>
            <a:ext cx="6096000" cy="1143000"/>
          </a:xfrm>
        </p:spPr>
        <p:txBody>
          <a:bodyPr/>
          <a:lstStyle/>
          <a:p>
            <a:pPr eaLnBrk="1" hangingPunct="1"/>
            <a:r>
              <a:rPr lang="en-US" smtClean="0"/>
              <a:t>Microbiological Considerations</a:t>
            </a:r>
          </a:p>
        </p:txBody>
      </p:sp>
      <p:sp>
        <p:nvSpPr>
          <p:cNvPr id="17411" name="Rectangle 3"/>
          <p:cNvSpPr>
            <a:spLocks noGrp="1" noChangeArrowheads="1"/>
          </p:cNvSpPr>
          <p:nvPr>
            <p:ph type="body" sz="half" idx="1"/>
          </p:nvPr>
        </p:nvSpPr>
        <p:spPr>
          <a:xfrm>
            <a:off x="914400" y="2133600"/>
            <a:ext cx="4800600" cy="4114800"/>
          </a:xfrm>
        </p:spPr>
        <p:txBody>
          <a:bodyPr/>
          <a:lstStyle/>
          <a:p>
            <a:pPr eaLnBrk="1" hangingPunct="1"/>
            <a:r>
              <a:rPr lang="en-US" sz="2400" smtClean="0"/>
              <a:t>Infectious via aerosol</a:t>
            </a:r>
          </a:p>
          <a:p>
            <a:pPr eaLnBrk="1" hangingPunct="1"/>
            <a:r>
              <a:rPr lang="en-US" sz="2400" smtClean="0"/>
              <a:t>Person to person</a:t>
            </a:r>
          </a:p>
          <a:p>
            <a:pPr eaLnBrk="1" hangingPunct="1"/>
            <a:r>
              <a:rPr lang="en-US" sz="2400" smtClean="0"/>
              <a:t>Stable </a:t>
            </a:r>
          </a:p>
          <a:p>
            <a:pPr eaLnBrk="1" hangingPunct="1"/>
            <a:r>
              <a:rPr lang="en-US" sz="2400" smtClean="0"/>
              <a:t>Susceptible individuals</a:t>
            </a:r>
          </a:p>
          <a:p>
            <a:pPr eaLnBrk="1" hangingPunct="1"/>
            <a:r>
              <a:rPr lang="en-US" sz="2400" smtClean="0"/>
              <a:t>High morbidity and mortality</a:t>
            </a:r>
          </a:p>
          <a:p>
            <a:pPr eaLnBrk="1" hangingPunct="1"/>
            <a:r>
              <a:rPr lang="en-US" sz="2400" smtClean="0"/>
              <a:t>Difficult to diagnose/treat</a:t>
            </a:r>
          </a:p>
          <a:p>
            <a:pPr eaLnBrk="1" hangingPunct="1"/>
            <a:r>
              <a:rPr lang="en-US" sz="2400" smtClean="0"/>
              <a:t>Historically used or developed as weapons</a:t>
            </a:r>
          </a:p>
        </p:txBody>
      </p:sp>
      <p:pic>
        <p:nvPicPr>
          <p:cNvPr id="17412" name="Picture 10" descr="anthrax"/>
          <p:cNvPicPr>
            <a:picLocks noChangeAspect="1" noChangeArrowheads="1"/>
          </p:cNvPicPr>
          <p:nvPr/>
        </p:nvPicPr>
        <p:blipFill>
          <a:blip r:embed="rId3" cstate="print"/>
          <a:srcRect/>
          <a:stretch>
            <a:fillRect/>
          </a:stretch>
        </p:blipFill>
        <p:spPr bwMode="auto">
          <a:xfrm>
            <a:off x="5638800" y="2209800"/>
            <a:ext cx="2590800" cy="3429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447800" y="304800"/>
            <a:ext cx="6096000" cy="1143000"/>
          </a:xfrm>
        </p:spPr>
        <p:txBody>
          <a:bodyPr/>
          <a:lstStyle/>
          <a:p>
            <a:pPr eaLnBrk="1" hangingPunct="1"/>
            <a:r>
              <a:rPr lang="en-US" sz="3200" smtClean="0"/>
              <a:t>Microbes Multiply</a:t>
            </a:r>
          </a:p>
        </p:txBody>
      </p:sp>
      <p:sp>
        <p:nvSpPr>
          <p:cNvPr id="37891" name="Rectangle 3"/>
          <p:cNvSpPr>
            <a:spLocks noGrp="1" noChangeArrowheads="1"/>
          </p:cNvSpPr>
          <p:nvPr>
            <p:ph type="body" idx="1"/>
          </p:nvPr>
        </p:nvSpPr>
        <p:spPr>
          <a:xfrm>
            <a:off x="609600" y="1447800"/>
            <a:ext cx="7467600" cy="4495800"/>
          </a:xfrm>
        </p:spPr>
        <p:txBody>
          <a:bodyPr/>
          <a:lstStyle/>
          <a:p>
            <a:pPr eaLnBrk="1" hangingPunct="1">
              <a:lnSpc>
                <a:spcPct val="90000"/>
              </a:lnSpc>
              <a:buClrTx/>
            </a:pPr>
            <a:r>
              <a:rPr lang="en-US" smtClean="0"/>
              <a:t>They grow, mutate</a:t>
            </a:r>
          </a:p>
          <a:p>
            <a:pPr eaLnBrk="1" hangingPunct="1">
              <a:lnSpc>
                <a:spcPct val="90000"/>
              </a:lnSpc>
              <a:buClrTx/>
            </a:pPr>
            <a:r>
              <a:rPr lang="en-US" smtClean="0"/>
              <a:t>Found in the environment, animals, Petri dishes, tubes, flasks</a:t>
            </a:r>
          </a:p>
          <a:p>
            <a:pPr eaLnBrk="1" hangingPunct="1">
              <a:lnSpc>
                <a:spcPct val="90000"/>
              </a:lnSpc>
              <a:buClrTx/>
            </a:pPr>
            <a:r>
              <a:rPr lang="en-US" smtClean="0"/>
              <a:t>In cell cultures, clinical specimens, animal carcasses, wastes</a:t>
            </a:r>
          </a:p>
          <a:p>
            <a:pPr eaLnBrk="1" hangingPunct="1">
              <a:lnSpc>
                <a:spcPct val="90000"/>
              </a:lnSpc>
              <a:buClrTx/>
            </a:pPr>
            <a:r>
              <a:rPr lang="en-US" smtClean="0"/>
              <a:t>In incubators, freezers, refrigerators, freeze-dried forms</a:t>
            </a:r>
          </a:p>
          <a:p>
            <a:pPr eaLnBrk="1" hangingPunct="1">
              <a:lnSpc>
                <a:spcPct val="90000"/>
              </a:lnSpc>
            </a:pPr>
            <a:endParaRPr lang="en-US" smtClean="0">
              <a:solidFill>
                <a:srgbClr val="FFFF00"/>
              </a:solidFill>
            </a:endParaRPr>
          </a:p>
          <a:p>
            <a:pPr eaLnBrk="1" hangingPunct="1">
              <a:lnSpc>
                <a:spcPct val="90000"/>
              </a:lnSpc>
            </a:pPr>
            <a:r>
              <a:rPr lang="en-US" smtClean="0">
                <a:solidFill>
                  <a:srgbClr val="FFFF00"/>
                </a:solidFill>
              </a:rPr>
              <a:t>Safe-guarding all this is very complicated</a:t>
            </a:r>
          </a:p>
          <a:p>
            <a:pPr eaLnBrk="1" hangingPunct="1">
              <a:lnSpc>
                <a:spcPct val="90000"/>
              </a:lnSpc>
            </a:pPr>
            <a:r>
              <a:rPr lang="en-US" smtClean="0">
                <a:solidFill>
                  <a:srgbClr val="FFFF00"/>
                </a:solidFill>
              </a:rPr>
              <a:t>Knowing “working” quantities impossible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 y="381000"/>
            <a:ext cx="8763000" cy="1143000"/>
          </a:xfrm>
        </p:spPr>
        <p:txBody>
          <a:bodyPr/>
          <a:lstStyle/>
          <a:p>
            <a:pPr eaLnBrk="1" hangingPunct="1"/>
            <a:r>
              <a:rPr lang="en-US" smtClean="0"/>
              <a:t>Balancing Security with Work</a:t>
            </a:r>
          </a:p>
        </p:txBody>
      </p:sp>
      <p:sp>
        <p:nvSpPr>
          <p:cNvPr id="55299" name="Rectangle 3"/>
          <p:cNvSpPr>
            <a:spLocks noGrp="1" noChangeArrowheads="1"/>
          </p:cNvSpPr>
          <p:nvPr>
            <p:ph type="body" idx="1"/>
          </p:nvPr>
        </p:nvSpPr>
        <p:spPr>
          <a:xfrm>
            <a:off x="304800" y="1981200"/>
            <a:ext cx="8077200" cy="4114800"/>
          </a:xfrm>
        </p:spPr>
        <p:txBody>
          <a:bodyPr/>
          <a:lstStyle/>
          <a:p>
            <a:pPr eaLnBrk="1" hangingPunct="1"/>
            <a:r>
              <a:rPr lang="en-US" smtClean="0"/>
              <a:t>Scientist may be unaccustomed to working in a security conscious environment</a:t>
            </a:r>
          </a:p>
          <a:p>
            <a:pPr eaLnBrk="1" hangingPunct="1"/>
            <a:r>
              <a:rPr lang="en-US" smtClean="0"/>
              <a:t>Security experts may want more procedures than are compatible with current projects</a:t>
            </a:r>
          </a:p>
          <a:p>
            <a:pPr eaLnBrk="1" hangingPunct="1"/>
            <a:endParaRPr lang="en-US" smtClean="0"/>
          </a:p>
          <a:p>
            <a:pPr eaLnBrk="1" hangingPunct="1">
              <a:buFontTx/>
              <a:buNone/>
            </a:pPr>
            <a:r>
              <a:rPr lang="en-US" smtClean="0">
                <a:solidFill>
                  <a:srgbClr val="FFFF00"/>
                </a:solidFill>
              </a:rPr>
              <a:t>Strategy: Facilitate open collaboration and mutual respect to reach same goals.</a:t>
            </a:r>
          </a:p>
          <a:p>
            <a:pPr eaLnBrk="1" hangingPunct="1"/>
            <a:endParaRPr lang="en-US" smtClean="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304800"/>
            <a:ext cx="9144000" cy="1143000"/>
          </a:xfrm>
        </p:spPr>
        <p:txBody>
          <a:bodyPr/>
          <a:lstStyle/>
          <a:p>
            <a:pPr eaLnBrk="1" hangingPunct="1"/>
            <a:r>
              <a:rPr lang="en-US" smtClean="0"/>
              <a:t>Absolute Security Impossible</a:t>
            </a:r>
          </a:p>
        </p:txBody>
      </p:sp>
      <p:sp>
        <p:nvSpPr>
          <p:cNvPr id="56323" name="Rectangle 3"/>
          <p:cNvSpPr>
            <a:spLocks noGrp="1" noChangeArrowheads="1"/>
          </p:cNvSpPr>
          <p:nvPr>
            <p:ph type="body" idx="1"/>
          </p:nvPr>
        </p:nvSpPr>
        <p:spPr>
          <a:xfrm>
            <a:off x="533400" y="1600200"/>
            <a:ext cx="8001000" cy="4114800"/>
          </a:xfrm>
        </p:spPr>
        <p:txBody>
          <a:bodyPr/>
          <a:lstStyle/>
          <a:p>
            <a:pPr eaLnBrk="1" hangingPunct="1"/>
            <a:r>
              <a:rPr lang="en-US" sz="3200" smtClean="0"/>
              <a:t>Easy to secretly or maliciously remove biologicals</a:t>
            </a:r>
          </a:p>
          <a:p>
            <a:pPr eaLnBrk="1" hangingPunct="1"/>
            <a:r>
              <a:rPr lang="en-US" sz="3200" smtClean="0"/>
              <a:t>Minute quantities </a:t>
            </a:r>
          </a:p>
          <a:p>
            <a:pPr eaLnBrk="1" hangingPunct="1"/>
            <a:r>
              <a:rPr lang="en-US" sz="3200" smtClean="0"/>
              <a:t>No stand-off detection technologies</a:t>
            </a:r>
          </a:p>
          <a:p>
            <a:pPr eaLnBrk="1" hangingPunct="1">
              <a:buClrTx/>
              <a:buFontTx/>
              <a:buNone/>
            </a:pPr>
            <a:endParaRPr lang="en-US" sz="3200" smtClean="0"/>
          </a:p>
          <a:p>
            <a:pPr eaLnBrk="1" hangingPunct="1"/>
            <a:r>
              <a:rPr lang="en-US" smtClean="0">
                <a:solidFill>
                  <a:srgbClr val="FFFF00"/>
                </a:solidFill>
              </a:rPr>
              <a:t>Best strategy: tiered approach in which level of protection commensurate with level of risk and level of threat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33400" y="427038"/>
            <a:ext cx="8153400" cy="1020762"/>
          </a:xfrm>
        </p:spPr>
        <p:txBody>
          <a:bodyPr/>
          <a:lstStyle/>
          <a:p>
            <a:pPr eaLnBrk="1" hangingPunct="1"/>
            <a:r>
              <a:rPr lang="en-US" smtClean="0"/>
              <a:t>Why Implement a Laboratory Biosecurity Program?</a:t>
            </a:r>
          </a:p>
        </p:txBody>
      </p:sp>
      <p:sp>
        <p:nvSpPr>
          <p:cNvPr id="3075" name="Rectangle 3"/>
          <p:cNvSpPr>
            <a:spLocks noGrp="1" noChangeArrowheads="1"/>
          </p:cNvSpPr>
          <p:nvPr>
            <p:ph type="body" idx="1"/>
          </p:nvPr>
        </p:nvSpPr>
        <p:spPr/>
        <p:txBody>
          <a:bodyPr/>
          <a:lstStyle/>
          <a:p>
            <a:pPr eaLnBrk="1" hangingPunct="1"/>
            <a:r>
              <a:rPr lang="en-US" smtClean="0"/>
              <a:t>Improve security</a:t>
            </a:r>
          </a:p>
          <a:p>
            <a:pPr eaLnBrk="1" hangingPunct="1"/>
            <a:r>
              <a:rPr lang="en-US" smtClean="0"/>
              <a:t>Increase emergency preparedness</a:t>
            </a:r>
          </a:p>
          <a:p>
            <a:pPr eaLnBrk="1" hangingPunct="1"/>
            <a:r>
              <a:rPr lang="en-US" smtClean="0"/>
              <a:t>Protect reputation/image</a:t>
            </a:r>
          </a:p>
          <a:p>
            <a:pPr eaLnBrk="1" hangingPunct="1"/>
            <a:r>
              <a:rPr lang="en-US" smtClean="0"/>
              <a:t>Mitigate liability exposure</a:t>
            </a:r>
          </a:p>
          <a:p>
            <a:pPr eaLnBrk="1" hangingPunct="1"/>
            <a:r>
              <a:rPr lang="en-US" smtClean="0"/>
              <a:t>Protect public health</a:t>
            </a:r>
          </a:p>
          <a:p>
            <a:pPr eaLnBrk="1" hangingPunct="1"/>
            <a:r>
              <a:rPr lang="en-US" smtClean="0"/>
              <a:t>Protect employees</a:t>
            </a:r>
          </a:p>
          <a:p>
            <a:pPr eaLnBrk="1" hangingPunct="1"/>
            <a:r>
              <a:rPr lang="en-US" smtClean="0"/>
              <a:t>Protect 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304800"/>
            <a:ext cx="7696200" cy="1143000"/>
          </a:xfrm>
        </p:spPr>
        <p:txBody>
          <a:bodyPr/>
          <a:lstStyle/>
          <a:p>
            <a:pPr eaLnBrk="1" hangingPunct="1"/>
            <a:r>
              <a:rPr lang="en-US" smtClean="0"/>
              <a:t>Developing a Biosecurity Program</a:t>
            </a:r>
          </a:p>
        </p:txBody>
      </p:sp>
      <p:sp>
        <p:nvSpPr>
          <p:cNvPr id="21507" name="Rectangle 3"/>
          <p:cNvSpPr>
            <a:spLocks noGrp="1" noChangeArrowheads="1"/>
          </p:cNvSpPr>
          <p:nvPr>
            <p:ph type="body" idx="1"/>
          </p:nvPr>
        </p:nvSpPr>
        <p:spPr>
          <a:xfrm>
            <a:off x="1447800" y="1676400"/>
            <a:ext cx="6096000" cy="4114800"/>
          </a:xfrm>
        </p:spPr>
        <p:txBody>
          <a:bodyPr/>
          <a:lstStyle/>
          <a:p>
            <a:pPr eaLnBrk="1" hangingPunct="1">
              <a:buClrTx/>
              <a:buFontTx/>
              <a:buNone/>
            </a:pPr>
            <a:r>
              <a:rPr lang="en-US" smtClean="0"/>
              <a:t>Collaboration with representatives:</a:t>
            </a:r>
          </a:p>
          <a:p>
            <a:pPr lvl="1" eaLnBrk="1" hangingPunct="1"/>
            <a:r>
              <a:rPr lang="en-US" sz="2800" i="1" smtClean="0"/>
              <a:t>Senior management</a:t>
            </a:r>
          </a:p>
          <a:p>
            <a:pPr lvl="1" eaLnBrk="1" hangingPunct="1"/>
            <a:r>
              <a:rPr lang="en-US" sz="2800" i="1" smtClean="0"/>
              <a:t>Scientific staff</a:t>
            </a:r>
          </a:p>
          <a:p>
            <a:pPr lvl="1" eaLnBrk="1" hangingPunct="1"/>
            <a:r>
              <a:rPr lang="en-US" sz="2800" i="1" smtClean="0"/>
              <a:t>Security officials</a:t>
            </a:r>
          </a:p>
          <a:p>
            <a:pPr lvl="1" eaLnBrk="1" hangingPunct="1"/>
            <a:r>
              <a:rPr lang="en-US" sz="2800" i="1" smtClean="0"/>
              <a:t>Safety personnel</a:t>
            </a:r>
          </a:p>
          <a:p>
            <a:pPr lvl="1" eaLnBrk="1" hangingPunct="1"/>
            <a:r>
              <a:rPr lang="en-US" sz="2800" i="1" smtClean="0"/>
              <a:t>Engineering staff</a:t>
            </a:r>
          </a:p>
          <a:p>
            <a:pPr lvl="1" eaLnBrk="1" hangingPunct="1"/>
            <a:r>
              <a:rPr lang="en-US" sz="2800" i="1" smtClean="0"/>
              <a:t>Information Technology (IT) staff</a:t>
            </a:r>
          </a:p>
          <a:p>
            <a:pPr lvl="1" eaLnBrk="1" hangingPunct="1"/>
            <a:r>
              <a:rPr lang="en-US" sz="2800" i="1" smtClean="0"/>
              <a:t>Human resources officials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ctrTitle"/>
          </p:nvPr>
        </p:nvSpPr>
        <p:spPr/>
        <p:txBody>
          <a:bodyPr/>
          <a:lstStyle/>
          <a:p>
            <a:pPr eaLnBrk="1" hangingPunct="1"/>
            <a:r>
              <a:rPr lang="en-US" smtClean="0"/>
              <a:t>Biosecurity </a:t>
            </a:r>
            <a:br>
              <a:rPr lang="en-US" smtClean="0"/>
            </a:br>
            <a:r>
              <a:rPr lang="en-US" smtClean="0"/>
              <a:t>Risk Assessment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838200"/>
            <a:ext cx="9144000" cy="381000"/>
          </a:xfrm>
        </p:spPr>
        <p:txBody>
          <a:bodyPr/>
          <a:lstStyle/>
          <a:p>
            <a:pPr eaLnBrk="1" hangingPunct="1"/>
            <a:r>
              <a:rPr lang="en-US" smtClean="0"/>
              <a:t>Risk Assessment</a:t>
            </a:r>
            <a:br>
              <a:rPr lang="en-US" smtClean="0"/>
            </a:br>
            <a:endParaRPr lang="en-US" smtClean="0">
              <a:solidFill>
                <a:srgbClr val="FF33CC"/>
              </a:solidFill>
            </a:endParaRPr>
          </a:p>
        </p:txBody>
      </p:sp>
      <p:sp>
        <p:nvSpPr>
          <p:cNvPr id="23555" name="Rectangle 3"/>
          <p:cNvSpPr>
            <a:spLocks noGrp="1" noChangeArrowheads="1"/>
          </p:cNvSpPr>
          <p:nvPr>
            <p:ph type="body" idx="1"/>
          </p:nvPr>
        </p:nvSpPr>
        <p:spPr>
          <a:xfrm>
            <a:off x="1006475" y="1371600"/>
            <a:ext cx="7161213" cy="5257800"/>
          </a:xfrm>
        </p:spPr>
        <p:txBody>
          <a:bodyPr/>
          <a:lstStyle/>
          <a:p>
            <a:pPr eaLnBrk="1" hangingPunct="1">
              <a:buClrTx/>
              <a:buFontTx/>
              <a:buNone/>
            </a:pPr>
            <a:r>
              <a:rPr lang="en-US" u="sng" smtClean="0"/>
              <a:t>Definition:</a:t>
            </a:r>
          </a:p>
          <a:p>
            <a:pPr eaLnBrk="1" hangingPunct="1">
              <a:buClrTx/>
              <a:buFontTx/>
              <a:buNone/>
            </a:pPr>
            <a:r>
              <a:rPr lang="en-US" smtClean="0"/>
              <a:t>   An evaluation of the probability and consequences of undesirable events caused by an adversary that could affect the defined assets. </a:t>
            </a:r>
          </a:p>
          <a:p>
            <a:pPr eaLnBrk="1" hangingPunct="1">
              <a:buClrTx/>
              <a:buFontTx/>
              <a:buNone/>
            </a:pPr>
            <a:endParaRPr lang="en-US" sz="3200" smtClean="0"/>
          </a:p>
          <a:p>
            <a:pPr eaLnBrk="1" hangingPunct="1">
              <a:buClrTx/>
              <a:buFontTx/>
              <a:buNone/>
            </a:pPr>
            <a:r>
              <a:rPr lang="en-US" u="sng" smtClean="0"/>
              <a:t>Goal:</a:t>
            </a:r>
          </a:p>
          <a:p>
            <a:pPr eaLnBrk="1" hangingPunct="1">
              <a:buClrTx/>
              <a:buFontTx/>
              <a:buNone/>
            </a:pPr>
            <a:r>
              <a:rPr lang="en-US" smtClean="0"/>
              <a:t>   To determine which events the security system must be designed to protect against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47800" y="381000"/>
            <a:ext cx="6096000" cy="1143000"/>
          </a:xfrm>
        </p:spPr>
        <p:txBody>
          <a:bodyPr/>
          <a:lstStyle/>
          <a:p>
            <a:pPr eaLnBrk="1" hangingPunct="1"/>
            <a:r>
              <a:rPr lang="en-US" smtClean="0"/>
              <a:t>Vulnerability Assessment</a:t>
            </a:r>
          </a:p>
        </p:txBody>
      </p:sp>
      <p:sp>
        <p:nvSpPr>
          <p:cNvPr id="24579" name="Rectangle 3"/>
          <p:cNvSpPr>
            <a:spLocks noGrp="1" noChangeArrowheads="1"/>
          </p:cNvSpPr>
          <p:nvPr>
            <p:ph type="body" idx="1"/>
          </p:nvPr>
        </p:nvSpPr>
        <p:spPr>
          <a:xfrm>
            <a:off x="685800" y="1447800"/>
            <a:ext cx="7696200" cy="4114800"/>
          </a:xfrm>
        </p:spPr>
        <p:txBody>
          <a:bodyPr/>
          <a:lstStyle/>
          <a:p>
            <a:pPr eaLnBrk="1" hangingPunct="1">
              <a:buClrTx/>
              <a:buFontTx/>
              <a:buNone/>
            </a:pPr>
            <a:r>
              <a:rPr lang="en-US" u="sng" smtClean="0"/>
              <a:t>Definition:</a:t>
            </a:r>
          </a:p>
          <a:p>
            <a:pPr eaLnBrk="1" hangingPunct="1">
              <a:buClrTx/>
              <a:buFontTx/>
              <a:buNone/>
            </a:pPr>
            <a:r>
              <a:rPr lang="en-US" smtClean="0"/>
              <a:t>A systematic evaluation process in which</a:t>
            </a:r>
          </a:p>
          <a:p>
            <a:pPr eaLnBrk="1" hangingPunct="1">
              <a:buClrTx/>
              <a:buFontTx/>
              <a:buNone/>
            </a:pPr>
            <a:r>
              <a:rPr lang="en-US" smtClean="0"/>
              <a:t>qualitative and quantitative techniques are</a:t>
            </a:r>
          </a:p>
          <a:p>
            <a:pPr eaLnBrk="1" hangingPunct="1">
              <a:buClrTx/>
              <a:buFontTx/>
              <a:buNone/>
            </a:pPr>
            <a:r>
              <a:rPr lang="en-US" smtClean="0"/>
              <a:t>applied to arrive at an effectiveness level for a</a:t>
            </a:r>
          </a:p>
          <a:p>
            <a:pPr eaLnBrk="1" hangingPunct="1">
              <a:buClrTx/>
              <a:buFontTx/>
              <a:buNone/>
            </a:pPr>
            <a:r>
              <a:rPr lang="en-US" smtClean="0"/>
              <a:t>security system to protect biologic laboratories</a:t>
            </a:r>
          </a:p>
          <a:p>
            <a:pPr eaLnBrk="1" hangingPunct="1">
              <a:buClrTx/>
              <a:buFontTx/>
              <a:buNone/>
            </a:pPr>
            <a:r>
              <a:rPr lang="en-US" smtClean="0"/>
              <a:t>and operations from specifically defined acts</a:t>
            </a:r>
          </a:p>
          <a:p>
            <a:pPr eaLnBrk="1" hangingPunct="1">
              <a:buClrTx/>
              <a:buFontTx/>
              <a:buNone/>
            </a:pPr>
            <a:r>
              <a:rPr lang="en-US" smtClean="0"/>
              <a:t>that can oppose or harm a person's interest. </a:t>
            </a:r>
          </a:p>
        </p:txBody>
      </p:sp>
      <p:sp>
        <p:nvSpPr>
          <p:cNvPr id="24580" name="Text Box 4"/>
          <p:cNvSpPr txBox="1">
            <a:spLocks noChangeArrowheads="1"/>
          </p:cNvSpPr>
          <p:nvPr/>
        </p:nvSpPr>
        <p:spPr bwMode="auto">
          <a:xfrm>
            <a:off x="2819400" y="6019800"/>
            <a:ext cx="3292475" cy="244475"/>
          </a:xfrm>
          <a:prstGeom prst="rect">
            <a:avLst/>
          </a:prstGeom>
          <a:noFill/>
          <a:ln w="9525">
            <a:noFill/>
            <a:miter lim="800000"/>
            <a:headEnd/>
            <a:tailEnd/>
          </a:ln>
        </p:spPr>
        <p:txBody>
          <a:bodyPr>
            <a:spAutoFit/>
          </a:bodyPr>
          <a:lstStyle/>
          <a:p>
            <a:r>
              <a:rPr lang="en-US" sz="1000"/>
              <a:t>Source: MMWR, December 6, 2002 / 51(RR19);1-8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Risk Assessment Results</a:t>
            </a:r>
          </a:p>
        </p:txBody>
      </p:sp>
      <p:sp>
        <p:nvSpPr>
          <p:cNvPr id="25603" name="Rectangle 3"/>
          <p:cNvSpPr>
            <a:spLocks noGrp="1" noChangeArrowheads="1"/>
          </p:cNvSpPr>
          <p:nvPr>
            <p:ph type="body" idx="1"/>
          </p:nvPr>
        </p:nvSpPr>
        <p:spPr>
          <a:xfrm>
            <a:off x="304800" y="1981200"/>
            <a:ext cx="8534400" cy="4114800"/>
          </a:xfrm>
        </p:spPr>
        <p:txBody>
          <a:bodyPr/>
          <a:lstStyle/>
          <a:p>
            <a:pPr algn="ctr" eaLnBrk="1" hangingPunct="1">
              <a:buClrTx/>
              <a:buFontTx/>
              <a:buNone/>
            </a:pPr>
            <a:r>
              <a:rPr lang="en-US" smtClean="0"/>
              <a:t>Allow management to make informed decisions to ensure that the cost of protective measures are proportional to the risk.</a:t>
            </a:r>
          </a:p>
          <a:p>
            <a:pPr eaLnBrk="1" hangingPunct="1"/>
            <a:endParaRPr lang="en-US"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685800"/>
            <a:ext cx="8077200" cy="1143000"/>
          </a:xfrm>
        </p:spPr>
        <p:txBody>
          <a:bodyPr/>
          <a:lstStyle/>
          <a:p>
            <a:pPr eaLnBrk="1" hangingPunct="1"/>
            <a:r>
              <a:rPr lang="en-US" sz="3200" smtClean="0"/>
              <a:t>Five Step for </a:t>
            </a:r>
            <a:br>
              <a:rPr lang="en-US" sz="3200" smtClean="0"/>
            </a:br>
            <a:r>
              <a:rPr lang="en-US" sz="3200" u="sng" smtClean="0"/>
              <a:t>Biosecurity</a:t>
            </a:r>
            <a:r>
              <a:rPr lang="en-US" sz="3200" smtClean="0"/>
              <a:t> Risk Assessment</a:t>
            </a:r>
          </a:p>
        </p:txBody>
      </p:sp>
      <p:sp>
        <p:nvSpPr>
          <p:cNvPr id="26627" name="Rectangle 3"/>
          <p:cNvSpPr>
            <a:spLocks noGrp="1" noChangeArrowheads="1"/>
          </p:cNvSpPr>
          <p:nvPr>
            <p:ph type="body" idx="1"/>
          </p:nvPr>
        </p:nvSpPr>
        <p:spPr>
          <a:xfrm>
            <a:off x="533400" y="1981200"/>
            <a:ext cx="8229600" cy="4114800"/>
          </a:xfrm>
        </p:spPr>
        <p:txBody>
          <a:bodyPr/>
          <a:lstStyle/>
          <a:p>
            <a:pPr eaLnBrk="1" hangingPunct="1">
              <a:buClrTx/>
              <a:buFontTx/>
              <a:buNone/>
            </a:pPr>
            <a:r>
              <a:rPr lang="en-US" smtClean="0"/>
              <a:t>1. Identify and prioritize assets</a:t>
            </a:r>
          </a:p>
          <a:p>
            <a:pPr eaLnBrk="1" hangingPunct="1">
              <a:buClrTx/>
              <a:buFontTx/>
              <a:buNone/>
            </a:pPr>
            <a:r>
              <a:rPr lang="en-US" smtClean="0"/>
              <a:t>2. Assess potential threats and vulnerabilities</a:t>
            </a:r>
          </a:p>
          <a:p>
            <a:pPr eaLnBrk="1" hangingPunct="1">
              <a:buClrTx/>
              <a:buFontTx/>
              <a:buNone/>
            </a:pPr>
            <a:r>
              <a:rPr lang="en-US" smtClean="0"/>
              <a:t>3. Analyze the risk of specific security scenarios</a:t>
            </a:r>
          </a:p>
          <a:p>
            <a:pPr eaLnBrk="1" hangingPunct="1">
              <a:buClrTx/>
              <a:buFontTx/>
              <a:buNone/>
            </a:pPr>
            <a:r>
              <a:rPr lang="en-US" smtClean="0"/>
              <a:t>4. Design and develop an overall risk management program</a:t>
            </a:r>
          </a:p>
          <a:p>
            <a:pPr eaLnBrk="1" hangingPunct="1">
              <a:buClrTx/>
              <a:buFontTx/>
              <a:buNone/>
            </a:pPr>
            <a:r>
              <a:rPr lang="en-US" smtClean="0"/>
              <a:t>5. Re-evaluate institution’s risk posture and protective objectives</a:t>
            </a:r>
          </a:p>
          <a:p>
            <a:pPr eaLnBrk="1" hangingPunct="1">
              <a:buClrTx/>
              <a:buFontTx/>
              <a:buNone/>
            </a:pPr>
            <a:endParaRPr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447800" y="304800"/>
            <a:ext cx="6096000" cy="1143000"/>
          </a:xfrm>
        </p:spPr>
        <p:txBody>
          <a:bodyPr/>
          <a:lstStyle/>
          <a:p>
            <a:pPr eaLnBrk="1" hangingPunct="1"/>
            <a:r>
              <a:rPr lang="en-US" sz="3200" smtClean="0"/>
              <a:t>Step 1: Identify and Prioritize Assets</a:t>
            </a:r>
            <a:br>
              <a:rPr lang="en-US" sz="3200" smtClean="0"/>
            </a:br>
            <a:r>
              <a:rPr lang="en-US" sz="3200" smtClean="0"/>
              <a:t> </a:t>
            </a:r>
          </a:p>
        </p:txBody>
      </p:sp>
      <p:sp>
        <p:nvSpPr>
          <p:cNvPr id="27651" name="Rectangle 3"/>
          <p:cNvSpPr>
            <a:spLocks noGrp="1" noChangeArrowheads="1"/>
          </p:cNvSpPr>
          <p:nvPr>
            <p:ph type="body" sz="half" idx="1"/>
          </p:nvPr>
        </p:nvSpPr>
        <p:spPr>
          <a:xfrm>
            <a:off x="457200" y="1524000"/>
            <a:ext cx="4572000" cy="5105400"/>
          </a:xfrm>
        </p:spPr>
        <p:txBody>
          <a:bodyPr/>
          <a:lstStyle/>
          <a:p>
            <a:pPr eaLnBrk="1" hangingPunct="1"/>
            <a:r>
              <a:rPr lang="en-US" sz="2400" b="1" smtClean="0"/>
              <a:t>Identify agents, materials, equipment, personnel</a:t>
            </a:r>
          </a:p>
          <a:p>
            <a:pPr eaLnBrk="1" hangingPunct="1">
              <a:buClrTx/>
              <a:buFontTx/>
              <a:buNone/>
            </a:pPr>
            <a:endParaRPr lang="en-US" sz="2400" b="1" smtClean="0"/>
          </a:p>
          <a:p>
            <a:pPr eaLnBrk="1" hangingPunct="1"/>
            <a:r>
              <a:rPr lang="en-US" sz="2400" b="1" smtClean="0"/>
              <a:t>Evaluate potential misuse or weaponization</a:t>
            </a:r>
          </a:p>
          <a:p>
            <a:pPr eaLnBrk="1" hangingPunct="1">
              <a:buClrTx/>
              <a:buFontTx/>
              <a:buNone/>
            </a:pPr>
            <a:endParaRPr lang="en-US" sz="2400" b="1" smtClean="0"/>
          </a:p>
          <a:p>
            <a:pPr eaLnBrk="1" hangingPunct="1"/>
            <a:r>
              <a:rPr lang="en-US" sz="2400" b="1" smtClean="0"/>
              <a:t>Evaluation consequence of misuse</a:t>
            </a:r>
          </a:p>
          <a:p>
            <a:pPr eaLnBrk="1" hangingPunct="1">
              <a:buClrTx/>
              <a:buFontTx/>
              <a:buNone/>
            </a:pPr>
            <a:endParaRPr lang="en-US" sz="2400" b="1" smtClean="0"/>
          </a:p>
          <a:p>
            <a:pPr eaLnBrk="1" hangingPunct="1"/>
            <a:r>
              <a:rPr lang="en-US" sz="2400" b="1" smtClean="0"/>
              <a:t>Prioritize assets based on consequence of misuse</a:t>
            </a:r>
          </a:p>
        </p:txBody>
      </p:sp>
      <p:pic>
        <p:nvPicPr>
          <p:cNvPr id="115717" name="Picture 5" descr="insider threat"/>
          <p:cNvPicPr>
            <a:picLocks noGrp="1" noChangeAspect="1" noChangeArrowheads="1"/>
          </p:cNvPicPr>
          <p:nvPr>
            <p:ph sz="half" idx="2"/>
          </p:nvPr>
        </p:nvPicPr>
        <p:blipFill>
          <a:blip r:embed="rId3" cstate="print"/>
          <a:srcRect r="13675"/>
          <a:stretch>
            <a:fillRect/>
          </a:stretch>
        </p:blipFill>
        <p:spPr>
          <a:xfrm>
            <a:off x="5410200" y="2438400"/>
            <a:ext cx="3124200" cy="2797175"/>
          </a:xfrm>
          <a:noFill/>
          <a:ln>
            <a:solidFill>
              <a:srgbClr val="00176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dissolve">
                                      <p:cBhvr>
                                        <p:cTn id="7" dur="500"/>
                                        <p:tgtEl>
                                          <p:spTgt spid="115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200" smtClean="0"/>
              <a:t>Step 2: Assess Potential Threats and Vulnerabilities</a:t>
            </a:r>
            <a:br>
              <a:rPr lang="en-US" sz="3200" smtClean="0"/>
            </a:br>
            <a:endParaRPr lang="en-US" sz="3200" smtClean="0"/>
          </a:p>
        </p:txBody>
      </p:sp>
      <p:sp>
        <p:nvSpPr>
          <p:cNvPr id="28675" name="Rectangle 7"/>
          <p:cNvSpPr>
            <a:spLocks noChangeArrowheads="1"/>
          </p:cNvSpPr>
          <p:nvPr/>
        </p:nvSpPr>
        <p:spPr bwMode="auto">
          <a:xfrm>
            <a:off x="914400" y="2438400"/>
            <a:ext cx="4191000" cy="2514600"/>
          </a:xfrm>
          <a:prstGeom prst="rect">
            <a:avLst/>
          </a:prstGeom>
          <a:noFill/>
          <a:ln w="9525">
            <a:noFill/>
            <a:miter lim="800000"/>
            <a:headEnd/>
            <a:tailEnd/>
          </a:ln>
        </p:spPr>
        <p:txBody>
          <a:bodyPr lIns="92075" tIns="46037" rIns="92075" bIns="46037"/>
          <a:lstStyle/>
          <a:p>
            <a:pPr marL="342900" indent="-342900">
              <a:spcBef>
                <a:spcPct val="20000"/>
              </a:spcBef>
              <a:buClr>
                <a:schemeClr val="tx1"/>
              </a:buClr>
              <a:buFontTx/>
              <a:buChar char="•"/>
            </a:pPr>
            <a:r>
              <a:rPr lang="en-US" sz="2400" b="0">
                <a:latin typeface="Arial" pitchFamily="34" charset="0"/>
              </a:rPr>
              <a:t>Identify types of </a:t>
            </a:r>
            <a:r>
              <a:rPr lang="en-US" sz="2400" u="sng">
                <a:latin typeface="Arial" pitchFamily="34" charset="0"/>
              </a:rPr>
              <a:t>outsiders</a:t>
            </a:r>
          </a:p>
          <a:p>
            <a:pPr marL="342900" indent="-342900">
              <a:spcBef>
                <a:spcPct val="20000"/>
              </a:spcBef>
              <a:buClr>
                <a:schemeClr val="tx1"/>
              </a:buClr>
              <a:buFontTx/>
              <a:buChar char="•"/>
            </a:pPr>
            <a:r>
              <a:rPr lang="en-US" sz="2400" b="0">
                <a:latin typeface="Arial" pitchFamily="34" charset="0"/>
              </a:rPr>
              <a:t>Identify types of </a:t>
            </a:r>
            <a:r>
              <a:rPr lang="en-US" sz="2400" u="sng">
                <a:latin typeface="Arial" pitchFamily="34" charset="0"/>
              </a:rPr>
              <a:t>insiders</a:t>
            </a:r>
          </a:p>
          <a:p>
            <a:pPr marL="342900" indent="-342900">
              <a:spcBef>
                <a:spcPct val="20000"/>
              </a:spcBef>
              <a:buClr>
                <a:schemeClr val="tx1"/>
              </a:buClr>
              <a:buFontTx/>
              <a:buChar char="•"/>
            </a:pPr>
            <a:r>
              <a:rPr lang="en-US" sz="2400" b="0">
                <a:latin typeface="Arial" pitchFamily="34" charset="0"/>
              </a:rPr>
              <a:t>Evaluate </a:t>
            </a:r>
            <a:r>
              <a:rPr lang="en-US" sz="2400" u="sng">
                <a:latin typeface="Arial" pitchFamily="34" charset="0"/>
              </a:rPr>
              <a:t>motive</a:t>
            </a:r>
            <a:r>
              <a:rPr lang="en-US" sz="2400">
                <a:latin typeface="Arial" pitchFamily="34" charset="0"/>
              </a:rPr>
              <a:t>, </a:t>
            </a:r>
            <a:r>
              <a:rPr lang="en-US" sz="2400" u="sng">
                <a:latin typeface="Arial" pitchFamily="34" charset="0"/>
              </a:rPr>
              <a:t>means</a:t>
            </a:r>
            <a:r>
              <a:rPr lang="en-US" sz="2400">
                <a:latin typeface="Arial" pitchFamily="34" charset="0"/>
              </a:rPr>
              <a:t>, </a:t>
            </a:r>
            <a:r>
              <a:rPr lang="en-US" sz="2400" u="sng">
                <a:latin typeface="Arial" pitchFamily="34" charset="0"/>
              </a:rPr>
              <a:t>opportunity</a:t>
            </a:r>
            <a:r>
              <a:rPr lang="en-US" sz="2400" b="0">
                <a:latin typeface="Arial" pitchFamily="34" charset="0"/>
              </a:rPr>
              <a:t> for potential adversaries </a:t>
            </a:r>
          </a:p>
        </p:txBody>
      </p:sp>
      <p:pic>
        <p:nvPicPr>
          <p:cNvPr id="28676" name="Picture 9" descr="MCj01495780000[1]"/>
          <p:cNvPicPr>
            <a:picLocks noGrp="1" noChangeAspect="1" noChangeArrowheads="1"/>
          </p:cNvPicPr>
          <p:nvPr>
            <p:ph type="clipArt" sz="half" idx="2"/>
          </p:nvPr>
        </p:nvPicPr>
        <p:blipFill>
          <a:blip r:embed="rId3" cstate="print"/>
          <a:srcRect/>
          <a:stretch>
            <a:fillRect/>
          </a:stretch>
        </p:blipFill>
        <p:spPr>
          <a:xfrm>
            <a:off x="5257800" y="2286000"/>
            <a:ext cx="3276600" cy="2427288"/>
          </a:xfrm>
        </p:spPr>
      </p:pic>
      <p:pic>
        <p:nvPicPr>
          <p:cNvPr id="28677" name="Picture 11" descr="MCBD19795_0000[1]"/>
          <p:cNvPicPr>
            <a:picLocks noChangeAspect="1" noChangeArrowheads="1"/>
          </p:cNvPicPr>
          <p:nvPr/>
        </p:nvPicPr>
        <p:blipFill>
          <a:blip r:embed="rId4" cstate="print"/>
          <a:srcRect/>
          <a:stretch>
            <a:fillRect/>
          </a:stretch>
        </p:blipFill>
        <p:spPr bwMode="auto">
          <a:xfrm>
            <a:off x="3505200" y="4572000"/>
            <a:ext cx="2895600" cy="18938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sz="half" idx="1"/>
          </p:nvPr>
        </p:nvSpPr>
        <p:spPr>
          <a:xfrm>
            <a:off x="1219200" y="1371600"/>
            <a:ext cx="3505200" cy="4754563"/>
          </a:xfrm>
        </p:spPr>
        <p:txBody>
          <a:bodyPr/>
          <a:lstStyle/>
          <a:p>
            <a:pPr eaLnBrk="1" hangingPunct="1">
              <a:buFontTx/>
              <a:buNone/>
            </a:pPr>
            <a:r>
              <a:rPr lang="en-US" sz="2400" u="sng" smtClean="0">
                <a:solidFill>
                  <a:srgbClr val="66FFFF"/>
                </a:solidFill>
              </a:rPr>
              <a:t>Outsider</a:t>
            </a:r>
            <a:r>
              <a:rPr lang="en-US" sz="2400" smtClean="0">
                <a:solidFill>
                  <a:srgbClr val="FFFF00"/>
                </a:solidFill>
              </a:rPr>
              <a:t> </a:t>
            </a:r>
          </a:p>
          <a:p>
            <a:pPr eaLnBrk="1" hangingPunct="1">
              <a:buClrTx/>
              <a:buFontTx/>
              <a:buNone/>
            </a:pPr>
            <a:r>
              <a:rPr lang="en-US" sz="2400" smtClean="0"/>
              <a:t>Low Risk</a:t>
            </a:r>
          </a:p>
          <a:p>
            <a:pPr eaLnBrk="1" hangingPunct="1">
              <a:buClrTx/>
              <a:buFontTx/>
              <a:buNone/>
            </a:pPr>
            <a:r>
              <a:rPr lang="en-US" sz="2400" smtClean="0"/>
              <a:t>Public access to info</a:t>
            </a:r>
          </a:p>
          <a:p>
            <a:pPr eaLnBrk="1" hangingPunct="1">
              <a:buClrTx/>
              <a:buFontTx/>
              <a:buNone/>
            </a:pPr>
            <a:r>
              <a:rPr lang="en-US" sz="2400" smtClean="0"/>
              <a:t>May be armed</a:t>
            </a:r>
          </a:p>
          <a:p>
            <a:pPr eaLnBrk="1" hangingPunct="1">
              <a:buClrTx/>
              <a:buFontTx/>
              <a:buNone/>
            </a:pPr>
            <a:r>
              <a:rPr lang="en-US" sz="2400" smtClean="0"/>
              <a:t>May carry tools</a:t>
            </a:r>
          </a:p>
          <a:p>
            <a:pPr eaLnBrk="1" hangingPunct="1">
              <a:buClrTx/>
              <a:buFontTx/>
              <a:buNone/>
            </a:pPr>
            <a:endParaRPr lang="en-US" sz="2400" smtClean="0"/>
          </a:p>
          <a:p>
            <a:pPr eaLnBrk="1" hangingPunct="1">
              <a:buFontTx/>
              <a:buNone/>
            </a:pPr>
            <a:endParaRPr lang="en-US" sz="2400" smtClean="0">
              <a:solidFill>
                <a:srgbClr val="66FFFF"/>
              </a:solidFill>
            </a:endParaRPr>
          </a:p>
          <a:p>
            <a:pPr eaLnBrk="1" hangingPunct="1">
              <a:buFontTx/>
              <a:buNone/>
            </a:pPr>
            <a:r>
              <a:rPr lang="en-US" sz="2400" u="sng" smtClean="0">
                <a:solidFill>
                  <a:srgbClr val="66FFFF"/>
                </a:solidFill>
              </a:rPr>
              <a:t>Strategy:</a:t>
            </a:r>
            <a:r>
              <a:rPr lang="en-US" sz="2400" smtClean="0">
                <a:solidFill>
                  <a:srgbClr val="66FFFF"/>
                </a:solidFill>
              </a:rPr>
              <a:t> </a:t>
            </a:r>
          </a:p>
          <a:p>
            <a:pPr eaLnBrk="1" hangingPunct="1">
              <a:buFontTx/>
              <a:buNone/>
            </a:pPr>
            <a:r>
              <a:rPr lang="en-US" sz="2400" smtClean="0">
                <a:solidFill>
                  <a:srgbClr val="66FFFF"/>
                </a:solidFill>
              </a:rPr>
              <a:t>Detect &amp; Contain</a:t>
            </a:r>
          </a:p>
          <a:p>
            <a:pPr eaLnBrk="1" hangingPunct="1">
              <a:buClrTx/>
              <a:buFontTx/>
              <a:buNone/>
            </a:pPr>
            <a:r>
              <a:rPr lang="en-US" sz="2400" smtClean="0"/>
              <a:t>	</a:t>
            </a:r>
          </a:p>
        </p:txBody>
      </p:sp>
      <p:sp>
        <p:nvSpPr>
          <p:cNvPr id="29699" name="Rectangle 3"/>
          <p:cNvSpPr>
            <a:spLocks noGrp="1" noChangeArrowheads="1"/>
          </p:cNvSpPr>
          <p:nvPr>
            <p:ph type="body" sz="half" idx="2"/>
          </p:nvPr>
        </p:nvSpPr>
        <p:spPr>
          <a:xfrm>
            <a:off x="5257800" y="1371600"/>
            <a:ext cx="3352800" cy="5181600"/>
          </a:xfrm>
        </p:spPr>
        <p:txBody>
          <a:bodyPr/>
          <a:lstStyle/>
          <a:p>
            <a:pPr eaLnBrk="1" hangingPunct="1">
              <a:buFontTx/>
              <a:buNone/>
            </a:pPr>
            <a:r>
              <a:rPr lang="en-US" sz="2400" u="sng" smtClean="0">
                <a:solidFill>
                  <a:srgbClr val="66FFFF"/>
                </a:solidFill>
              </a:rPr>
              <a:t>Insider</a:t>
            </a:r>
          </a:p>
          <a:p>
            <a:pPr eaLnBrk="1" hangingPunct="1">
              <a:buClrTx/>
              <a:buFontTx/>
              <a:buNone/>
            </a:pPr>
            <a:r>
              <a:rPr lang="en-US" sz="2400" smtClean="0"/>
              <a:t>High Risk</a:t>
            </a:r>
          </a:p>
          <a:p>
            <a:pPr eaLnBrk="1" hangingPunct="1">
              <a:buClrTx/>
              <a:buFontTx/>
              <a:buNone/>
            </a:pPr>
            <a:r>
              <a:rPr lang="en-US" sz="2400" smtClean="0"/>
              <a:t>Unescorted access</a:t>
            </a:r>
          </a:p>
          <a:p>
            <a:pPr eaLnBrk="1" hangingPunct="1">
              <a:buClrTx/>
              <a:buFontTx/>
              <a:buNone/>
            </a:pPr>
            <a:r>
              <a:rPr lang="en-US" sz="2400" smtClean="0"/>
              <a:t>Non-violent</a:t>
            </a:r>
          </a:p>
          <a:p>
            <a:pPr eaLnBrk="1" hangingPunct="1">
              <a:buClrTx/>
              <a:buFontTx/>
              <a:buNone/>
            </a:pPr>
            <a:r>
              <a:rPr lang="en-US" sz="2400" smtClean="0"/>
              <a:t>Knowledge of facility</a:t>
            </a:r>
          </a:p>
          <a:p>
            <a:pPr eaLnBrk="1" hangingPunct="1">
              <a:buClrTx/>
              <a:buFontTx/>
              <a:buNone/>
            </a:pPr>
            <a:r>
              <a:rPr lang="en-US" sz="2400" smtClean="0"/>
              <a:t>Opportunity</a:t>
            </a:r>
          </a:p>
          <a:p>
            <a:pPr eaLnBrk="1" hangingPunct="1">
              <a:buFontTx/>
              <a:buNone/>
            </a:pPr>
            <a:endParaRPr lang="en-US" sz="2400" smtClean="0">
              <a:solidFill>
                <a:srgbClr val="66FFFF"/>
              </a:solidFill>
            </a:endParaRPr>
          </a:p>
          <a:p>
            <a:pPr eaLnBrk="1" hangingPunct="1">
              <a:buFontTx/>
              <a:buNone/>
            </a:pPr>
            <a:r>
              <a:rPr lang="en-US" sz="2400" u="sng" smtClean="0">
                <a:solidFill>
                  <a:srgbClr val="66FFFF"/>
                </a:solidFill>
              </a:rPr>
              <a:t>Strategy:</a:t>
            </a:r>
            <a:r>
              <a:rPr lang="en-US" sz="2400" smtClean="0">
                <a:solidFill>
                  <a:srgbClr val="66FFFF"/>
                </a:solidFill>
              </a:rPr>
              <a:t>  </a:t>
            </a:r>
          </a:p>
          <a:p>
            <a:pPr eaLnBrk="1" hangingPunct="1">
              <a:buFontTx/>
              <a:buNone/>
            </a:pPr>
            <a:r>
              <a:rPr lang="en-US" sz="2400" smtClean="0">
                <a:solidFill>
                  <a:srgbClr val="66FFFF"/>
                </a:solidFill>
              </a:rPr>
              <a:t>Know employees</a:t>
            </a:r>
            <a:r>
              <a:rPr lang="en-US" sz="2400" smtClean="0">
                <a:solidFill>
                  <a:srgbClr val="FFFF00"/>
                </a:solidFill>
              </a:rPr>
              <a:t>  </a:t>
            </a:r>
          </a:p>
        </p:txBody>
      </p:sp>
      <p:sp>
        <p:nvSpPr>
          <p:cNvPr id="29700" name="Rectangle 4"/>
          <p:cNvSpPr>
            <a:spLocks noGrp="1" noChangeArrowheads="1"/>
          </p:cNvSpPr>
          <p:nvPr>
            <p:ph type="title"/>
          </p:nvPr>
        </p:nvSpPr>
        <p:spPr>
          <a:xfrm>
            <a:off x="914400" y="228600"/>
            <a:ext cx="6096000" cy="1143000"/>
          </a:xfrm>
        </p:spPr>
        <p:txBody>
          <a:bodyPr/>
          <a:lstStyle/>
          <a:p>
            <a:pPr eaLnBrk="1" hangingPunct="1"/>
            <a:r>
              <a:rPr lang="en-US" smtClean="0"/>
              <a:t>Threats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685800"/>
            <a:ext cx="9144000" cy="1143000"/>
          </a:xfrm>
        </p:spPr>
        <p:txBody>
          <a:bodyPr/>
          <a:lstStyle/>
          <a:p>
            <a:pPr eaLnBrk="1" hangingPunct="1"/>
            <a:r>
              <a:rPr lang="en-US" sz="3200" smtClean="0"/>
              <a:t>Step 3: Analyze the Risk of Specific </a:t>
            </a:r>
            <a:br>
              <a:rPr lang="en-US" sz="3200" smtClean="0"/>
            </a:br>
            <a:r>
              <a:rPr lang="en-US" sz="3200" smtClean="0"/>
              <a:t>Security Scenarios</a:t>
            </a:r>
          </a:p>
        </p:txBody>
      </p:sp>
      <p:sp>
        <p:nvSpPr>
          <p:cNvPr id="30723" name="Rectangle 3"/>
          <p:cNvSpPr>
            <a:spLocks noGrp="1" noChangeArrowheads="1"/>
          </p:cNvSpPr>
          <p:nvPr>
            <p:ph type="body" idx="1"/>
          </p:nvPr>
        </p:nvSpPr>
        <p:spPr>
          <a:xfrm>
            <a:off x="990600" y="2362200"/>
            <a:ext cx="7162800" cy="4114800"/>
          </a:xfrm>
        </p:spPr>
        <p:txBody>
          <a:bodyPr/>
          <a:lstStyle/>
          <a:p>
            <a:pPr eaLnBrk="1" hangingPunct="1"/>
            <a:r>
              <a:rPr lang="en-US" smtClean="0"/>
              <a:t>Develop list of possible security scenarios</a:t>
            </a:r>
          </a:p>
          <a:p>
            <a:pPr eaLnBrk="1" hangingPunct="1"/>
            <a:r>
              <a:rPr lang="en-US" smtClean="0"/>
              <a:t>Evaluate probability of each scenario materializing and its consequences</a:t>
            </a:r>
          </a:p>
          <a:p>
            <a:pPr eaLnBrk="1" hangingPunct="1"/>
            <a:r>
              <a:rPr lang="en-US" smtClean="0"/>
              <a:t>Prioritize or rank scenarios by risk for management to review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447800" y="1295400"/>
            <a:ext cx="6096000" cy="1143000"/>
          </a:xfrm>
        </p:spPr>
        <p:txBody>
          <a:bodyPr/>
          <a:lstStyle/>
          <a:p>
            <a:pPr eaLnBrk="1" hangingPunct="1"/>
            <a:r>
              <a:rPr lang="en-US" sz="3200" smtClean="0"/>
              <a:t>Biosecurity is a part of Biosafety</a:t>
            </a:r>
            <a:br>
              <a:rPr lang="en-US" sz="3200" smtClean="0"/>
            </a:br>
            <a:r>
              <a:rPr lang="en-US" sz="3200" smtClean="0"/>
              <a:t/>
            </a:r>
            <a:br>
              <a:rPr lang="en-US" sz="3200" smtClean="0"/>
            </a:br>
            <a:r>
              <a:rPr lang="en-US" sz="3200" smtClean="0"/>
              <a:t> </a:t>
            </a:r>
            <a:r>
              <a:rPr lang="en-US" sz="3200" smtClean="0">
                <a:solidFill>
                  <a:schemeClr val="tx1"/>
                </a:solidFill>
              </a:rPr>
              <a:t>Biosecurity and Biosafety are components of </a:t>
            </a:r>
            <a:br>
              <a:rPr lang="en-US" sz="3200" smtClean="0">
                <a:solidFill>
                  <a:schemeClr val="tx1"/>
                </a:solidFill>
              </a:rPr>
            </a:br>
            <a:r>
              <a:rPr lang="en-US" sz="3200" smtClean="0">
                <a:solidFill>
                  <a:schemeClr val="tx1"/>
                </a:solidFill>
              </a:rPr>
              <a:t>Good Laboratory Practice</a:t>
            </a:r>
          </a:p>
        </p:txBody>
      </p:sp>
      <p:grpSp>
        <p:nvGrpSpPr>
          <p:cNvPr id="4099" name="Group 6"/>
          <p:cNvGrpSpPr>
            <a:grpSpLocks/>
          </p:cNvGrpSpPr>
          <p:nvPr/>
        </p:nvGrpSpPr>
        <p:grpSpPr bwMode="auto">
          <a:xfrm>
            <a:off x="1447800" y="4191000"/>
            <a:ext cx="6400800" cy="1905000"/>
            <a:chOff x="912" y="2640"/>
            <a:chExt cx="4032" cy="1200"/>
          </a:xfrm>
        </p:grpSpPr>
        <p:pic>
          <p:nvPicPr>
            <p:cNvPr id="44035" name="Picture 3" descr="BSC--Face-Shield"/>
            <p:cNvPicPr>
              <a:picLocks noChangeAspect="1" noChangeArrowheads="1"/>
            </p:cNvPicPr>
            <p:nvPr/>
          </p:nvPicPr>
          <p:blipFill>
            <a:blip r:embed="rId3" cstate="print"/>
            <a:srcRect/>
            <a:stretch>
              <a:fillRect/>
            </a:stretch>
          </p:blipFill>
          <p:spPr bwMode="auto">
            <a:xfrm>
              <a:off x="912" y="2640"/>
              <a:ext cx="1728" cy="1185"/>
            </a:xfrm>
            <a:prstGeom prst="rect">
              <a:avLst/>
            </a:prstGeom>
            <a:noFill/>
            <a:ln w="9525">
              <a:solidFill>
                <a:schemeClr val="tx1"/>
              </a:solidFill>
              <a:miter lim="800000"/>
              <a:headEnd/>
              <a:tailEnd/>
            </a:ln>
            <a:effectLst>
              <a:outerShdw dist="35921" dir="2700000" algn="ctr" rotWithShape="0">
                <a:schemeClr val="bg1"/>
              </a:outerShdw>
            </a:effectLst>
          </p:spPr>
        </p:pic>
        <p:pic>
          <p:nvPicPr>
            <p:cNvPr id="4101" name="Object 4"/>
            <p:cNvPicPr>
              <a:picLocks noChangeAspect="1" noChangeArrowheads="1"/>
            </p:cNvPicPr>
            <p:nvPr/>
          </p:nvPicPr>
          <p:blipFill>
            <a:blip r:embed="rId4" cstate="print"/>
            <a:srcRect/>
            <a:stretch>
              <a:fillRect/>
            </a:stretch>
          </p:blipFill>
          <p:spPr bwMode="auto">
            <a:xfrm>
              <a:off x="3168" y="2640"/>
              <a:ext cx="1776" cy="1200"/>
            </a:xfrm>
            <a:prstGeom prst="rect">
              <a:avLst/>
            </a:prstGeom>
            <a:noFill/>
            <a:ln w="9525">
              <a:solidFill>
                <a:schemeClr val="tx1"/>
              </a:solidFill>
              <a:miter lim="800000"/>
              <a:headEnd/>
              <a:tailEnd/>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342900"/>
            <a:ext cx="9144000" cy="1028700"/>
          </a:xfrm>
        </p:spPr>
        <p:txBody>
          <a:bodyPr/>
          <a:lstStyle/>
          <a:p>
            <a:pPr eaLnBrk="1" hangingPunct="1"/>
            <a:r>
              <a:rPr lang="en-US" sz="3200" smtClean="0"/>
              <a:t>Step 3: Analyze the Risk of </a:t>
            </a:r>
            <a:br>
              <a:rPr lang="en-US" sz="3200" smtClean="0"/>
            </a:br>
            <a:r>
              <a:rPr lang="en-US" sz="3200" smtClean="0"/>
              <a:t>Specific Security Scenarios</a:t>
            </a:r>
          </a:p>
        </p:txBody>
      </p:sp>
      <p:grpSp>
        <p:nvGrpSpPr>
          <p:cNvPr id="31747" name="Group 28"/>
          <p:cNvGrpSpPr>
            <a:grpSpLocks/>
          </p:cNvGrpSpPr>
          <p:nvPr/>
        </p:nvGrpSpPr>
        <p:grpSpPr bwMode="auto">
          <a:xfrm>
            <a:off x="76200" y="1752600"/>
            <a:ext cx="8915400" cy="4740275"/>
            <a:chOff x="48" y="1104"/>
            <a:chExt cx="5616" cy="2986"/>
          </a:xfrm>
        </p:grpSpPr>
        <p:sp>
          <p:nvSpPr>
            <p:cNvPr id="31748" name="Text Box 3"/>
            <p:cNvSpPr txBox="1">
              <a:spLocks noChangeArrowheads="1"/>
            </p:cNvSpPr>
            <p:nvPr/>
          </p:nvSpPr>
          <p:spPr bwMode="auto">
            <a:xfrm>
              <a:off x="4033" y="2289"/>
              <a:ext cx="1583" cy="528"/>
            </a:xfrm>
            <a:prstGeom prst="rect">
              <a:avLst/>
            </a:prstGeom>
            <a:gradFill rotWithShape="0">
              <a:gsLst>
                <a:gs pos="0">
                  <a:srgbClr val="CC3300"/>
                </a:gs>
                <a:gs pos="100000">
                  <a:srgbClr val="FF0000"/>
                </a:gs>
              </a:gsLst>
              <a:lin ang="0" scaled="1"/>
            </a:gradFill>
            <a:ln w="9525">
              <a:solidFill>
                <a:schemeClr val="bg1"/>
              </a:solidFill>
              <a:miter lim="800000"/>
              <a:headEnd/>
              <a:tailEnd/>
            </a:ln>
          </p:spPr>
          <p:txBody>
            <a:bodyPr/>
            <a:lstStyle/>
            <a:p>
              <a:pPr marL="230188" indent="-230188" eaLnBrk="0" hangingPunct="0">
                <a:lnSpc>
                  <a:spcPct val="90000"/>
                </a:lnSpc>
                <a:spcBef>
                  <a:spcPct val="60000"/>
                </a:spcBef>
                <a:spcAft>
                  <a:spcPct val="20000"/>
                </a:spcAft>
                <a:buFont typeface="Wingdings" pitchFamily="2" charset="2"/>
                <a:buChar char="l"/>
              </a:pPr>
              <a:r>
                <a:rPr lang="en-US" sz="1600">
                  <a:solidFill>
                    <a:schemeClr val="bg1"/>
                  </a:solidFill>
                  <a:latin typeface="Arial" pitchFamily="34" charset="0"/>
                </a:rPr>
                <a:t>Protect against unacceptable risk scenarios (Prioritize)</a:t>
              </a:r>
              <a:endParaRPr lang="en-US" sz="1800">
                <a:solidFill>
                  <a:schemeClr val="bg1"/>
                </a:solidFill>
                <a:latin typeface="Arial" pitchFamily="34" charset="0"/>
              </a:endParaRPr>
            </a:p>
          </p:txBody>
        </p:sp>
        <p:sp>
          <p:nvSpPr>
            <p:cNvPr id="31749" name="Rectangle 4"/>
            <p:cNvSpPr>
              <a:spLocks noChangeArrowheads="1"/>
            </p:cNvSpPr>
            <p:nvPr/>
          </p:nvSpPr>
          <p:spPr bwMode="auto">
            <a:xfrm>
              <a:off x="4033" y="2961"/>
              <a:ext cx="1536" cy="624"/>
            </a:xfrm>
            <a:prstGeom prst="rect">
              <a:avLst/>
            </a:prstGeom>
            <a:gradFill rotWithShape="0">
              <a:gsLst>
                <a:gs pos="0">
                  <a:srgbClr val="FF7619"/>
                </a:gs>
                <a:gs pos="100000">
                  <a:srgbClr val="FFFF00"/>
                </a:gs>
              </a:gsLst>
              <a:lin ang="0" scaled="1"/>
            </a:gradFill>
            <a:ln w="9525">
              <a:solidFill>
                <a:schemeClr val="bg1"/>
              </a:solidFill>
              <a:miter lim="800000"/>
              <a:headEnd/>
              <a:tailEnd/>
            </a:ln>
          </p:spPr>
          <p:txBody>
            <a:bodyPr lIns="92075" tIns="46037" rIns="92075" bIns="46037"/>
            <a:lstStyle/>
            <a:p>
              <a:pPr marL="292100" indent="-292100" eaLnBrk="0" hangingPunct="0">
                <a:lnSpc>
                  <a:spcPct val="90000"/>
                </a:lnSpc>
                <a:spcBef>
                  <a:spcPct val="60000"/>
                </a:spcBef>
                <a:spcAft>
                  <a:spcPct val="20000"/>
                </a:spcAft>
                <a:buFont typeface="Wingdings" pitchFamily="2" charset="2"/>
                <a:buChar char="l"/>
              </a:pPr>
              <a:r>
                <a:rPr lang="en-US" sz="1600">
                  <a:solidFill>
                    <a:schemeClr val="bg1"/>
                  </a:solidFill>
                  <a:latin typeface="Arial" pitchFamily="34" charset="0"/>
                </a:rPr>
                <a:t>Develop incident response plans for acceptable risk scenarios</a:t>
              </a:r>
            </a:p>
          </p:txBody>
        </p:sp>
        <p:sp>
          <p:nvSpPr>
            <p:cNvPr id="31750" name="Rectangle 5"/>
            <p:cNvSpPr>
              <a:spLocks noChangeArrowheads="1"/>
            </p:cNvSpPr>
            <p:nvPr/>
          </p:nvSpPr>
          <p:spPr bwMode="auto">
            <a:xfrm>
              <a:off x="811" y="1197"/>
              <a:ext cx="988" cy="1201"/>
            </a:xfrm>
            <a:prstGeom prst="rect">
              <a:avLst/>
            </a:prstGeom>
            <a:solidFill>
              <a:srgbClr val="FF822D"/>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Moderate</a:t>
              </a:r>
            </a:p>
            <a:p>
              <a:pPr algn="ctr" eaLnBrk="0" hangingPunct="0">
                <a:lnSpc>
                  <a:spcPct val="90000"/>
                </a:lnSpc>
              </a:pPr>
              <a:r>
                <a:rPr lang="en-US" sz="1800">
                  <a:solidFill>
                    <a:schemeClr val="bg1"/>
                  </a:solidFill>
                  <a:latin typeface="Arial" pitchFamily="34" charset="0"/>
                </a:rPr>
                <a:t>Risk</a:t>
              </a:r>
            </a:p>
          </p:txBody>
        </p:sp>
        <p:sp>
          <p:nvSpPr>
            <p:cNvPr id="31751" name="Rectangle 6"/>
            <p:cNvSpPr>
              <a:spLocks noChangeArrowheads="1"/>
            </p:cNvSpPr>
            <p:nvPr/>
          </p:nvSpPr>
          <p:spPr bwMode="auto">
            <a:xfrm>
              <a:off x="2864" y="1197"/>
              <a:ext cx="1049" cy="1201"/>
            </a:xfrm>
            <a:prstGeom prst="rect">
              <a:avLst/>
            </a:prstGeom>
            <a:solidFill>
              <a:srgbClr val="CC3300"/>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Highest</a:t>
              </a:r>
            </a:p>
            <a:p>
              <a:pPr algn="ctr" eaLnBrk="0" hangingPunct="0">
                <a:lnSpc>
                  <a:spcPct val="90000"/>
                </a:lnSpc>
              </a:pPr>
              <a:r>
                <a:rPr lang="en-US" sz="1800">
                  <a:solidFill>
                    <a:schemeClr val="bg1"/>
                  </a:solidFill>
                  <a:latin typeface="Arial" pitchFamily="34" charset="0"/>
                </a:rPr>
                <a:t>Risk</a:t>
              </a:r>
            </a:p>
          </p:txBody>
        </p:sp>
        <p:sp>
          <p:nvSpPr>
            <p:cNvPr id="31752" name="Rectangle 7"/>
            <p:cNvSpPr>
              <a:spLocks noChangeArrowheads="1"/>
            </p:cNvSpPr>
            <p:nvPr/>
          </p:nvSpPr>
          <p:spPr bwMode="auto">
            <a:xfrm>
              <a:off x="820" y="2387"/>
              <a:ext cx="991" cy="1201"/>
            </a:xfrm>
            <a:prstGeom prst="rect">
              <a:avLst/>
            </a:prstGeom>
            <a:solidFill>
              <a:srgbClr val="FFFF85"/>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Lowest</a:t>
              </a:r>
            </a:p>
            <a:p>
              <a:pPr algn="ctr" eaLnBrk="0" hangingPunct="0">
                <a:lnSpc>
                  <a:spcPct val="90000"/>
                </a:lnSpc>
              </a:pPr>
              <a:r>
                <a:rPr lang="en-US" sz="1800">
                  <a:solidFill>
                    <a:schemeClr val="bg1"/>
                  </a:solidFill>
                  <a:latin typeface="Arial" pitchFamily="34" charset="0"/>
                </a:rPr>
                <a:t>Risk</a:t>
              </a:r>
            </a:p>
          </p:txBody>
        </p:sp>
        <p:sp>
          <p:nvSpPr>
            <p:cNvPr id="31753" name="Rectangle 8"/>
            <p:cNvSpPr>
              <a:spLocks noChangeArrowheads="1"/>
            </p:cNvSpPr>
            <p:nvPr/>
          </p:nvSpPr>
          <p:spPr bwMode="auto">
            <a:xfrm>
              <a:off x="1791" y="1197"/>
              <a:ext cx="1073" cy="1201"/>
            </a:xfrm>
            <a:prstGeom prst="rect">
              <a:avLst/>
            </a:prstGeom>
            <a:solidFill>
              <a:srgbClr val="FF3300"/>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High</a:t>
              </a:r>
            </a:p>
            <a:p>
              <a:pPr algn="ctr" eaLnBrk="0" hangingPunct="0">
                <a:lnSpc>
                  <a:spcPct val="90000"/>
                </a:lnSpc>
              </a:pPr>
              <a:r>
                <a:rPr lang="en-US" sz="1800">
                  <a:solidFill>
                    <a:schemeClr val="bg1"/>
                  </a:solidFill>
                  <a:latin typeface="Arial" pitchFamily="34" charset="0"/>
                </a:rPr>
                <a:t>Risk</a:t>
              </a:r>
            </a:p>
          </p:txBody>
        </p:sp>
        <p:sp>
          <p:nvSpPr>
            <p:cNvPr id="31754" name="Rectangle 9"/>
            <p:cNvSpPr>
              <a:spLocks noChangeArrowheads="1"/>
            </p:cNvSpPr>
            <p:nvPr/>
          </p:nvSpPr>
          <p:spPr bwMode="auto">
            <a:xfrm>
              <a:off x="1791" y="2387"/>
              <a:ext cx="1073" cy="1201"/>
            </a:xfrm>
            <a:prstGeom prst="rect">
              <a:avLst/>
            </a:prstGeom>
            <a:solidFill>
              <a:srgbClr val="FFD935"/>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Low</a:t>
              </a:r>
            </a:p>
            <a:p>
              <a:pPr algn="ctr" eaLnBrk="0" hangingPunct="0">
                <a:lnSpc>
                  <a:spcPct val="90000"/>
                </a:lnSpc>
              </a:pPr>
              <a:r>
                <a:rPr lang="en-US" sz="1800">
                  <a:solidFill>
                    <a:schemeClr val="bg1"/>
                  </a:solidFill>
                  <a:latin typeface="Arial" pitchFamily="34" charset="0"/>
                </a:rPr>
                <a:t>Risk</a:t>
              </a:r>
            </a:p>
          </p:txBody>
        </p:sp>
        <p:sp>
          <p:nvSpPr>
            <p:cNvPr id="31755" name="Rectangle 10"/>
            <p:cNvSpPr>
              <a:spLocks noChangeArrowheads="1"/>
            </p:cNvSpPr>
            <p:nvPr/>
          </p:nvSpPr>
          <p:spPr bwMode="auto">
            <a:xfrm>
              <a:off x="2864" y="2387"/>
              <a:ext cx="1049" cy="1201"/>
            </a:xfrm>
            <a:prstGeom prst="rect">
              <a:avLst/>
            </a:prstGeom>
            <a:solidFill>
              <a:srgbClr val="FF8939"/>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Moderate</a:t>
              </a:r>
            </a:p>
            <a:p>
              <a:pPr algn="ctr" eaLnBrk="0" hangingPunct="0">
                <a:lnSpc>
                  <a:spcPct val="90000"/>
                </a:lnSpc>
              </a:pPr>
              <a:r>
                <a:rPr lang="en-US" sz="1800">
                  <a:solidFill>
                    <a:schemeClr val="bg1"/>
                  </a:solidFill>
                  <a:latin typeface="Arial" pitchFamily="34" charset="0"/>
                </a:rPr>
                <a:t>Risk</a:t>
              </a:r>
            </a:p>
          </p:txBody>
        </p:sp>
        <p:sp>
          <p:nvSpPr>
            <p:cNvPr id="31756" name="Oval 11"/>
            <p:cNvSpPr>
              <a:spLocks noChangeArrowheads="1"/>
            </p:cNvSpPr>
            <p:nvPr/>
          </p:nvSpPr>
          <p:spPr bwMode="auto">
            <a:xfrm>
              <a:off x="1791" y="1234"/>
              <a:ext cx="2122" cy="1152"/>
            </a:xfrm>
            <a:prstGeom prst="ellipse">
              <a:avLst/>
            </a:prstGeom>
            <a:noFill/>
            <a:ln w="76200">
              <a:solidFill>
                <a:srgbClr val="0C2E82"/>
              </a:solidFill>
              <a:prstDash val="dash"/>
              <a:round/>
              <a:headEnd/>
              <a:tailEnd/>
            </a:ln>
          </p:spPr>
          <p:txBody>
            <a:bodyPr wrap="none" anchor="ctr"/>
            <a:lstStyle/>
            <a:p>
              <a:endParaRPr lang="en-US"/>
            </a:p>
          </p:txBody>
        </p:sp>
        <p:sp>
          <p:nvSpPr>
            <p:cNvPr id="31757" name="Line 12"/>
            <p:cNvSpPr>
              <a:spLocks noChangeShapeType="1"/>
            </p:cNvSpPr>
            <p:nvPr/>
          </p:nvSpPr>
          <p:spPr bwMode="auto">
            <a:xfrm>
              <a:off x="811" y="1185"/>
              <a:ext cx="3092" cy="0"/>
            </a:xfrm>
            <a:prstGeom prst="line">
              <a:avLst/>
            </a:prstGeom>
            <a:noFill/>
            <a:ln w="76200">
              <a:solidFill>
                <a:schemeClr val="bg1"/>
              </a:solidFill>
              <a:prstDash val="dash"/>
              <a:round/>
              <a:headEnd/>
              <a:tailEnd/>
            </a:ln>
          </p:spPr>
          <p:txBody>
            <a:bodyPr/>
            <a:lstStyle/>
            <a:p>
              <a:endParaRPr lang="en-US"/>
            </a:p>
          </p:txBody>
        </p:sp>
        <p:sp>
          <p:nvSpPr>
            <p:cNvPr id="31758" name="Line 13"/>
            <p:cNvSpPr>
              <a:spLocks noChangeShapeType="1"/>
            </p:cNvSpPr>
            <p:nvPr/>
          </p:nvSpPr>
          <p:spPr bwMode="auto">
            <a:xfrm flipH="1">
              <a:off x="3903" y="1185"/>
              <a:ext cx="10" cy="2391"/>
            </a:xfrm>
            <a:prstGeom prst="line">
              <a:avLst/>
            </a:prstGeom>
            <a:noFill/>
            <a:ln w="76200">
              <a:solidFill>
                <a:schemeClr val="bg1"/>
              </a:solidFill>
              <a:prstDash val="dash"/>
              <a:round/>
              <a:headEnd/>
              <a:tailEnd/>
            </a:ln>
          </p:spPr>
          <p:txBody>
            <a:bodyPr/>
            <a:lstStyle/>
            <a:p>
              <a:endParaRPr lang="en-US"/>
            </a:p>
          </p:txBody>
        </p:sp>
        <p:sp>
          <p:nvSpPr>
            <p:cNvPr id="31759" name="Line 14"/>
            <p:cNvSpPr>
              <a:spLocks noChangeShapeType="1"/>
            </p:cNvSpPr>
            <p:nvPr/>
          </p:nvSpPr>
          <p:spPr bwMode="auto">
            <a:xfrm flipH="1">
              <a:off x="2853" y="3576"/>
              <a:ext cx="1049" cy="0"/>
            </a:xfrm>
            <a:prstGeom prst="line">
              <a:avLst/>
            </a:prstGeom>
            <a:noFill/>
            <a:ln w="73025">
              <a:solidFill>
                <a:schemeClr val="bg1"/>
              </a:solidFill>
              <a:prstDash val="dash"/>
              <a:round/>
              <a:headEnd/>
              <a:tailEnd/>
            </a:ln>
          </p:spPr>
          <p:txBody>
            <a:bodyPr/>
            <a:lstStyle/>
            <a:p>
              <a:endParaRPr lang="en-US"/>
            </a:p>
          </p:txBody>
        </p:sp>
        <p:sp>
          <p:nvSpPr>
            <p:cNvPr id="31760" name="Line 15"/>
            <p:cNvSpPr>
              <a:spLocks noChangeShapeType="1"/>
            </p:cNvSpPr>
            <p:nvPr/>
          </p:nvSpPr>
          <p:spPr bwMode="auto">
            <a:xfrm flipV="1">
              <a:off x="2864" y="2375"/>
              <a:ext cx="0" cy="1201"/>
            </a:xfrm>
            <a:prstGeom prst="line">
              <a:avLst/>
            </a:prstGeom>
            <a:noFill/>
            <a:ln w="76200">
              <a:solidFill>
                <a:schemeClr val="bg1"/>
              </a:solidFill>
              <a:prstDash val="dash"/>
              <a:round/>
              <a:headEnd/>
              <a:tailEnd/>
            </a:ln>
          </p:spPr>
          <p:txBody>
            <a:bodyPr/>
            <a:lstStyle/>
            <a:p>
              <a:endParaRPr lang="en-US"/>
            </a:p>
          </p:txBody>
        </p:sp>
        <p:sp>
          <p:nvSpPr>
            <p:cNvPr id="31761" name="Line 16"/>
            <p:cNvSpPr>
              <a:spLocks noChangeShapeType="1"/>
            </p:cNvSpPr>
            <p:nvPr/>
          </p:nvSpPr>
          <p:spPr bwMode="auto">
            <a:xfrm flipH="1" flipV="1">
              <a:off x="811" y="2375"/>
              <a:ext cx="2053" cy="0"/>
            </a:xfrm>
            <a:prstGeom prst="line">
              <a:avLst/>
            </a:prstGeom>
            <a:noFill/>
            <a:ln w="76200">
              <a:solidFill>
                <a:schemeClr val="bg1"/>
              </a:solidFill>
              <a:prstDash val="dash"/>
              <a:round/>
              <a:headEnd/>
              <a:tailEnd/>
            </a:ln>
          </p:spPr>
          <p:txBody>
            <a:bodyPr/>
            <a:lstStyle/>
            <a:p>
              <a:endParaRPr lang="en-US"/>
            </a:p>
          </p:txBody>
        </p:sp>
        <p:sp>
          <p:nvSpPr>
            <p:cNvPr id="31762" name="Line 17"/>
            <p:cNvSpPr>
              <a:spLocks noChangeShapeType="1"/>
            </p:cNvSpPr>
            <p:nvPr/>
          </p:nvSpPr>
          <p:spPr bwMode="auto">
            <a:xfrm flipV="1">
              <a:off x="811" y="1185"/>
              <a:ext cx="9" cy="1201"/>
            </a:xfrm>
            <a:prstGeom prst="line">
              <a:avLst/>
            </a:prstGeom>
            <a:noFill/>
            <a:ln w="76200">
              <a:solidFill>
                <a:schemeClr val="bg1"/>
              </a:solidFill>
              <a:prstDash val="dash"/>
              <a:round/>
              <a:headEnd/>
              <a:tailEnd/>
            </a:ln>
          </p:spPr>
          <p:txBody>
            <a:bodyPr/>
            <a:lstStyle/>
            <a:p>
              <a:endParaRPr lang="en-US"/>
            </a:p>
          </p:txBody>
        </p:sp>
        <p:sp>
          <p:nvSpPr>
            <p:cNvPr id="31763" name="Line 18"/>
            <p:cNvSpPr>
              <a:spLocks noChangeShapeType="1"/>
            </p:cNvSpPr>
            <p:nvPr/>
          </p:nvSpPr>
          <p:spPr bwMode="auto">
            <a:xfrm flipV="1">
              <a:off x="797" y="1104"/>
              <a:ext cx="0" cy="2505"/>
            </a:xfrm>
            <a:prstGeom prst="line">
              <a:avLst/>
            </a:prstGeom>
            <a:noFill/>
            <a:ln w="19050">
              <a:solidFill>
                <a:srgbClr val="0C2E82"/>
              </a:solidFill>
              <a:round/>
              <a:headEnd/>
              <a:tailEnd type="triangle" w="med" len="med"/>
            </a:ln>
          </p:spPr>
          <p:txBody>
            <a:bodyPr/>
            <a:lstStyle/>
            <a:p>
              <a:endParaRPr lang="en-US"/>
            </a:p>
          </p:txBody>
        </p:sp>
        <p:sp>
          <p:nvSpPr>
            <p:cNvPr id="31764" name="Line 19"/>
            <p:cNvSpPr>
              <a:spLocks noChangeShapeType="1"/>
            </p:cNvSpPr>
            <p:nvPr/>
          </p:nvSpPr>
          <p:spPr bwMode="auto">
            <a:xfrm>
              <a:off x="797" y="3609"/>
              <a:ext cx="3236" cy="0"/>
            </a:xfrm>
            <a:prstGeom prst="line">
              <a:avLst/>
            </a:prstGeom>
            <a:noFill/>
            <a:ln w="19050">
              <a:solidFill>
                <a:srgbClr val="0C2E82"/>
              </a:solidFill>
              <a:round/>
              <a:headEnd/>
              <a:tailEnd type="triangle" w="med" len="med"/>
            </a:ln>
          </p:spPr>
          <p:txBody>
            <a:bodyPr/>
            <a:lstStyle/>
            <a:p>
              <a:endParaRPr lang="en-US"/>
            </a:p>
          </p:txBody>
        </p:sp>
        <p:sp>
          <p:nvSpPr>
            <p:cNvPr id="31765" name="Text Box 20"/>
            <p:cNvSpPr txBox="1">
              <a:spLocks noChangeArrowheads="1"/>
            </p:cNvSpPr>
            <p:nvPr/>
          </p:nvSpPr>
          <p:spPr bwMode="auto">
            <a:xfrm>
              <a:off x="1536" y="3825"/>
              <a:ext cx="1482" cy="265"/>
            </a:xfrm>
            <a:prstGeom prst="rect">
              <a:avLst/>
            </a:prstGeom>
            <a:noFill/>
            <a:ln w="9525">
              <a:noFill/>
              <a:miter lim="800000"/>
              <a:headEnd/>
              <a:tailEnd/>
            </a:ln>
          </p:spPr>
          <p:txBody>
            <a:bodyPr wrap="none">
              <a:spAutoFit/>
            </a:bodyPr>
            <a:lstStyle/>
            <a:p>
              <a:pPr algn="ctr" eaLnBrk="0" hangingPunct="0">
                <a:lnSpc>
                  <a:spcPct val="90000"/>
                </a:lnSpc>
              </a:pPr>
              <a:r>
                <a:rPr lang="en-US" sz="2400">
                  <a:latin typeface="Arial" pitchFamily="34" charset="0"/>
                </a:rPr>
                <a:t>Consequences</a:t>
              </a:r>
            </a:p>
          </p:txBody>
        </p:sp>
        <p:sp>
          <p:nvSpPr>
            <p:cNvPr id="31766" name="Text Box 21"/>
            <p:cNvSpPr txBox="1">
              <a:spLocks noChangeArrowheads="1"/>
            </p:cNvSpPr>
            <p:nvPr/>
          </p:nvSpPr>
          <p:spPr bwMode="auto">
            <a:xfrm rot="-5400000">
              <a:off x="11" y="2298"/>
              <a:ext cx="1107" cy="265"/>
            </a:xfrm>
            <a:prstGeom prst="rect">
              <a:avLst/>
            </a:prstGeom>
            <a:noFill/>
            <a:ln w="9525">
              <a:noFill/>
              <a:miter lim="800000"/>
              <a:headEnd/>
              <a:tailEnd/>
            </a:ln>
          </p:spPr>
          <p:txBody>
            <a:bodyPr wrap="none">
              <a:spAutoFit/>
            </a:bodyPr>
            <a:lstStyle/>
            <a:p>
              <a:pPr algn="ctr" eaLnBrk="0" hangingPunct="0">
                <a:lnSpc>
                  <a:spcPct val="90000"/>
                </a:lnSpc>
              </a:pPr>
              <a:r>
                <a:rPr lang="en-US" sz="2400">
                  <a:latin typeface="Arial" pitchFamily="34" charset="0"/>
                </a:rPr>
                <a:t>Probability</a:t>
              </a:r>
            </a:p>
          </p:txBody>
        </p:sp>
        <p:sp>
          <p:nvSpPr>
            <p:cNvPr id="31767" name="Text Box 22"/>
            <p:cNvSpPr txBox="1">
              <a:spLocks noChangeArrowheads="1"/>
            </p:cNvSpPr>
            <p:nvPr/>
          </p:nvSpPr>
          <p:spPr bwMode="auto">
            <a:xfrm>
              <a:off x="3082" y="3646"/>
              <a:ext cx="364"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High</a:t>
              </a:r>
            </a:p>
          </p:txBody>
        </p:sp>
        <p:sp>
          <p:nvSpPr>
            <p:cNvPr id="31768" name="Text Box 23"/>
            <p:cNvSpPr txBox="1">
              <a:spLocks noChangeArrowheads="1"/>
            </p:cNvSpPr>
            <p:nvPr/>
          </p:nvSpPr>
          <p:spPr bwMode="auto">
            <a:xfrm>
              <a:off x="1944" y="3646"/>
              <a:ext cx="612"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Moderate</a:t>
              </a:r>
            </a:p>
          </p:txBody>
        </p:sp>
        <p:sp>
          <p:nvSpPr>
            <p:cNvPr id="31769" name="Text Box 24"/>
            <p:cNvSpPr txBox="1">
              <a:spLocks noChangeArrowheads="1"/>
            </p:cNvSpPr>
            <p:nvPr/>
          </p:nvSpPr>
          <p:spPr bwMode="auto">
            <a:xfrm>
              <a:off x="1107" y="3638"/>
              <a:ext cx="339"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Low</a:t>
              </a:r>
            </a:p>
          </p:txBody>
        </p:sp>
        <p:sp>
          <p:nvSpPr>
            <p:cNvPr id="31770" name="Text Box 25"/>
            <p:cNvSpPr txBox="1">
              <a:spLocks noChangeArrowheads="1"/>
            </p:cNvSpPr>
            <p:nvPr/>
          </p:nvSpPr>
          <p:spPr bwMode="auto">
            <a:xfrm>
              <a:off x="77" y="3057"/>
              <a:ext cx="717"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Less Likely</a:t>
              </a:r>
            </a:p>
          </p:txBody>
        </p:sp>
        <p:sp>
          <p:nvSpPr>
            <p:cNvPr id="31771" name="Text Box 26"/>
            <p:cNvSpPr txBox="1">
              <a:spLocks noChangeArrowheads="1"/>
            </p:cNvSpPr>
            <p:nvPr/>
          </p:nvSpPr>
          <p:spPr bwMode="auto">
            <a:xfrm>
              <a:off x="48" y="1617"/>
              <a:ext cx="730"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More Likely</a:t>
              </a:r>
            </a:p>
          </p:txBody>
        </p:sp>
        <p:sp>
          <p:nvSpPr>
            <p:cNvPr id="31772" name="Text Box 27"/>
            <p:cNvSpPr txBox="1">
              <a:spLocks noChangeArrowheads="1"/>
            </p:cNvSpPr>
            <p:nvPr/>
          </p:nvSpPr>
          <p:spPr bwMode="auto">
            <a:xfrm>
              <a:off x="4032" y="1185"/>
              <a:ext cx="1632" cy="960"/>
            </a:xfrm>
            <a:prstGeom prst="rect">
              <a:avLst/>
            </a:prstGeom>
            <a:gradFill rotWithShape="0">
              <a:gsLst>
                <a:gs pos="0">
                  <a:srgbClr val="CC3300"/>
                </a:gs>
                <a:gs pos="100000">
                  <a:srgbClr val="FF0000"/>
                </a:gs>
              </a:gsLst>
              <a:lin ang="0" scaled="1"/>
            </a:gradFill>
            <a:ln w="9525">
              <a:solidFill>
                <a:schemeClr val="bg1"/>
              </a:solidFill>
              <a:miter lim="800000"/>
              <a:headEnd/>
              <a:tailEnd/>
            </a:ln>
          </p:spPr>
          <p:txBody>
            <a:bodyPr/>
            <a:lstStyle/>
            <a:p>
              <a:pPr marL="230188" indent="-230188" eaLnBrk="0" hangingPunct="0">
                <a:lnSpc>
                  <a:spcPct val="90000"/>
                </a:lnSpc>
                <a:spcBef>
                  <a:spcPct val="60000"/>
                </a:spcBef>
                <a:spcAft>
                  <a:spcPct val="20000"/>
                </a:spcAft>
                <a:buFont typeface="Wingdings" pitchFamily="2" charset="2"/>
                <a:buChar char="l"/>
              </a:pPr>
              <a:r>
                <a:rPr lang="en-US" sz="1600">
                  <a:solidFill>
                    <a:schemeClr val="bg1"/>
                  </a:solidFill>
                  <a:latin typeface="Arial" pitchFamily="34" charset="0"/>
                </a:rPr>
                <a:t>Evaluate the probability of each risk scenario materializing and its associated consequences </a:t>
              </a:r>
              <a:endParaRPr lang="en-US" sz="1800">
                <a:solidFill>
                  <a:schemeClr val="bg1"/>
                </a:solidFill>
                <a:latin typeface="Arial"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685800"/>
            <a:ext cx="9144000" cy="1143000"/>
          </a:xfrm>
        </p:spPr>
        <p:txBody>
          <a:bodyPr/>
          <a:lstStyle/>
          <a:p>
            <a:pPr eaLnBrk="1" hangingPunct="1"/>
            <a:r>
              <a:rPr lang="en-US" sz="3200" smtClean="0"/>
              <a:t>Step 4: Design and Develop and </a:t>
            </a:r>
            <a:br>
              <a:rPr lang="en-US" sz="3200" smtClean="0"/>
            </a:br>
            <a:r>
              <a:rPr lang="en-US" sz="3200" smtClean="0"/>
              <a:t>Overall Risk Management Program</a:t>
            </a:r>
          </a:p>
        </p:txBody>
      </p:sp>
      <p:sp>
        <p:nvSpPr>
          <p:cNvPr id="32771" name="Rectangle 3"/>
          <p:cNvSpPr>
            <a:spLocks noGrp="1" noChangeArrowheads="1"/>
          </p:cNvSpPr>
          <p:nvPr>
            <p:ph type="body" idx="1"/>
          </p:nvPr>
        </p:nvSpPr>
        <p:spPr>
          <a:xfrm>
            <a:off x="1143000" y="2057400"/>
            <a:ext cx="6934200" cy="4114800"/>
          </a:xfrm>
        </p:spPr>
        <p:txBody>
          <a:bodyPr/>
          <a:lstStyle/>
          <a:p>
            <a:pPr eaLnBrk="1" hangingPunct="1">
              <a:buClrTx/>
              <a:buFontTx/>
              <a:buNone/>
            </a:pPr>
            <a:r>
              <a:rPr lang="en-US" sz="2400" b="1" u="sng" smtClean="0"/>
              <a:t>Management:</a:t>
            </a:r>
            <a:endParaRPr lang="en-US" sz="2400" smtClean="0"/>
          </a:p>
          <a:p>
            <a:pPr eaLnBrk="1" hangingPunct="1"/>
            <a:r>
              <a:rPr lang="en-US" sz="2400" b="1" smtClean="0"/>
              <a:t>Makes final decision on items that require protection,</a:t>
            </a:r>
            <a:r>
              <a:rPr lang="en-US" sz="2400" smtClean="0"/>
              <a:t> with advise from committee. </a:t>
            </a:r>
          </a:p>
          <a:p>
            <a:pPr eaLnBrk="1" hangingPunct="1"/>
            <a:r>
              <a:rPr lang="en-US" sz="2400" smtClean="0"/>
              <a:t>Oversees, implements, trains, and maintains biosecurity program</a:t>
            </a:r>
          </a:p>
          <a:p>
            <a:pPr eaLnBrk="1" hangingPunct="1"/>
            <a:r>
              <a:rPr lang="en-US" sz="2400" smtClean="0"/>
              <a:t>Develops “Risk Statement”</a:t>
            </a:r>
          </a:p>
          <a:p>
            <a:pPr eaLnBrk="1" hangingPunct="1"/>
            <a:r>
              <a:rPr lang="en-US" sz="2400" smtClean="0"/>
              <a:t>Develops “Biosecurity Plan”</a:t>
            </a:r>
          </a:p>
          <a:p>
            <a:pPr eaLnBrk="1" hangingPunct="1"/>
            <a:r>
              <a:rPr lang="en-US" sz="2400" smtClean="0"/>
              <a:t>Ensures resources to achieve measures in biosecurity plan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517525"/>
            <a:ext cx="9144000" cy="838200"/>
          </a:xfrm>
        </p:spPr>
        <p:txBody>
          <a:bodyPr/>
          <a:lstStyle/>
          <a:p>
            <a:pPr eaLnBrk="1" hangingPunct="1"/>
            <a:r>
              <a:rPr lang="en-US" sz="3200" smtClean="0"/>
              <a:t>Step 4: Design and Develop </a:t>
            </a:r>
            <a:br>
              <a:rPr lang="en-US" sz="3200" smtClean="0"/>
            </a:br>
            <a:r>
              <a:rPr lang="en-US" sz="3200" smtClean="0"/>
              <a:t>an Overall Risk Management Program</a:t>
            </a:r>
            <a:r>
              <a:rPr lang="en-US" smtClean="0">
                <a:solidFill>
                  <a:schemeClr val="tx1"/>
                </a:solidFill>
              </a:rPr>
              <a:t> </a:t>
            </a:r>
          </a:p>
        </p:txBody>
      </p:sp>
      <p:grpSp>
        <p:nvGrpSpPr>
          <p:cNvPr id="33795" name="Group 21"/>
          <p:cNvGrpSpPr>
            <a:grpSpLocks/>
          </p:cNvGrpSpPr>
          <p:nvPr/>
        </p:nvGrpSpPr>
        <p:grpSpPr bwMode="auto">
          <a:xfrm>
            <a:off x="914400" y="1736725"/>
            <a:ext cx="6356350" cy="4740275"/>
            <a:chOff x="576" y="1094"/>
            <a:chExt cx="4004" cy="2986"/>
          </a:xfrm>
        </p:grpSpPr>
        <p:grpSp>
          <p:nvGrpSpPr>
            <p:cNvPr id="33796" name="Group 3"/>
            <p:cNvGrpSpPr>
              <a:grpSpLocks/>
            </p:cNvGrpSpPr>
            <p:nvPr/>
          </p:nvGrpSpPr>
          <p:grpSpPr bwMode="auto">
            <a:xfrm>
              <a:off x="1654" y="3628"/>
              <a:ext cx="2339" cy="452"/>
              <a:chOff x="1654" y="3446"/>
              <a:chExt cx="2339" cy="452"/>
            </a:xfrm>
          </p:grpSpPr>
          <p:sp>
            <p:nvSpPr>
              <p:cNvPr id="33810" name="Text Box 4"/>
              <p:cNvSpPr txBox="1">
                <a:spLocks noChangeArrowheads="1"/>
              </p:cNvSpPr>
              <p:nvPr/>
            </p:nvSpPr>
            <p:spPr bwMode="auto">
              <a:xfrm>
                <a:off x="2083" y="3633"/>
                <a:ext cx="1482" cy="265"/>
              </a:xfrm>
              <a:prstGeom prst="rect">
                <a:avLst/>
              </a:prstGeom>
              <a:noFill/>
              <a:ln w="9525">
                <a:noFill/>
                <a:miter lim="800000"/>
                <a:headEnd/>
                <a:tailEnd/>
              </a:ln>
            </p:spPr>
            <p:txBody>
              <a:bodyPr wrap="none">
                <a:spAutoFit/>
              </a:bodyPr>
              <a:lstStyle/>
              <a:p>
                <a:pPr algn="ctr" eaLnBrk="0" hangingPunct="0">
                  <a:lnSpc>
                    <a:spcPct val="90000"/>
                  </a:lnSpc>
                </a:pPr>
                <a:r>
                  <a:rPr lang="en-US" sz="2400">
                    <a:latin typeface="Arial" pitchFamily="34" charset="0"/>
                  </a:rPr>
                  <a:t>Consequences</a:t>
                </a:r>
              </a:p>
            </p:txBody>
          </p:sp>
          <p:sp>
            <p:nvSpPr>
              <p:cNvPr id="33811" name="Text Box 5"/>
              <p:cNvSpPr txBox="1">
                <a:spLocks noChangeArrowheads="1"/>
              </p:cNvSpPr>
              <p:nvPr/>
            </p:nvSpPr>
            <p:spPr bwMode="auto">
              <a:xfrm>
                <a:off x="3629" y="3454"/>
                <a:ext cx="364"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High</a:t>
                </a:r>
              </a:p>
            </p:txBody>
          </p:sp>
          <p:sp>
            <p:nvSpPr>
              <p:cNvPr id="33812" name="Text Box 6"/>
              <p:cNvSpPr txBox="1">
                <a:spLocks noChangeArrowheads="1"/>
              </p:cNvSpPr>
              <p:nvPr/>
            </p:nvSpPr>
            <p:spPr bwMode="auto">
              <a:xfrm>
                <a:off x="2491" y="3454"/>
                <a:ext cx="612"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Moderate</a:t>
                </a:r>
              </a:p>
            </p:txBody>
          </p:sp>
          <p:sp>
            <p:nvSpPr>
              <p:cNvPr id="33813" name="Text Box 7"/>
              <p:cNvSpPr txBox="1">
                <a:spLocks noChangeArrowheads="1"/>
              </p:cNvSpPr>
              <p:nvPr/>
            </p:nvSpPr>
            <p:spPr bwMode="auto">
              <a:xfrm>
                <a:off x="1654" y="3446"/>
                <a:ext cx="339"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Low</a:t>
                </a:r>
              </a:p>
            </p:txBody>
          </p:sp>
        </p:grpSp>
        <p:grpSp>
          <p:nvGrpSpPr>
            <p:cNvPr id="33797" name="Group 8"/>
            <p:cNvGrpSpPr>
              <a:grpSpLocks/>
            </p:cNvGrpSpPr>
            <p:nvPr/>
          </p:nvGrpSpPr>
          <p:grpSpPr bwMode="auto">
            <a:xfrm>
              <a:off x="1344" y="1094"/>
              <a:ext cx="3236" cy="2505"/>
              <a:chOff x="1344" y="912"/>
              <a:chExt cx="3236" cy="2505"/>
            </a:xfrm>
          </p:grpSpPr>
          <p:sp>
            <p:nvSpPr>
              <p:cNvPr id="33808" name="Line 9"/>
              <p:cNvSpPr>
                <a:spLocks noChangeShapeType="1"/>
              </p:cNvSpPr>
              <p:nvPr/>
            </p:nvSpPr>
            <p:spPr bwMode="auto">
              <a:xfrm>
                <a:off x="1344" y="3408"/>
                <a:ext cx="3236" cy="1"/>
              </a:xfrm>
              <a:prstGeom prst="line">
                <a:avLst/>
              </a:prstGeom>
              <a:noFill/>
              <a:ln w="19050">
                <a:solidFill>
                  <a:schemeClr val="tx1"/>
                </a:solidFill>
                <a:round/>
                <a:headEnd/>
                <a:tailEnd type="triangle" w="med" len="med"/>
              </a:ln>
            </p:spPr>
            <p:txBody>
              <a:bodyPr/>
              <a:lstStyle/>
              <a:p>
                <a:endParaRPr lang="en-US"/>
              </a:p>
            </p:txBody>
          </p:sp>
          <p:sp>
            <p:nvSpPr>
              <p:cNvPr id="33809" name="Line 10"/>
              <p:cNvSpPr>
                <a:spLocks noChangeShapeType="1"/>
              </p:cNvSpPr>
              <p:nvPr/>
            </p:nvSpPr>
            <p:spPr bwMode="auto">
              <a:xfrm flipV="1">
                <a:off x="1344" y="912"/>
                <a:ext cx="1" cy="2505"/>
              </a:xfrm>
              <a:prstGeom prst="line">
                <a:avLst/>
              </a:prstGeom>
              <a:noFill/>
              <a:ln w="19050">
                <a:solidFill>
                  <a:schemeClr val="tx1"/>
                </a:solidFill>
                <a:round/>
                <a:headEnd/>
                <a:tailEnd type="triangle" w="med" len="med"/>
              </a:ln>
            </p:spPr>
            <p:txBody>
              <a:bodyPr/>
              <a:lstStyle/>
              <a:p>
                <a:endParaRPr lang="en-US"/>
              </a:p>
            </p:txBody>
          </p:sp>
        </p:grpSp>
        <p:grpSp>
          <p:nvGrpSpPr>
            <p:cNvPr id="33798" name="Group 11"/>
            <p:cNvGrpSpPr>
              <a:grpSpLocks/>
            </p:cNvGrpSpPr>
            <p:nvPr/>
          </p:nvGrpSpPr>
          <p:grpSpPr bwMode="auto">
            <a:xfrm>
              <a:off x="576" y="1574"/>
              <a:ext cx="765" cy="1652"/>
              <a:chOff x="576" y="1392"/>
              <a:chExt cx="765" cy="1652"/>
            </a:xfrm>
          </p:grpSpPr>
          <p:sp>
            <p:nvSpPr>
              <p:cNvPr id="33805" name="Text Box 12"/>
              <p:cNvSpPr txBox="1">
                <a:spLocks noChangeArrowheads="1"/>
              </p:cNvSpPr>
              <p:nvPr/>
            </p:nvSpPr>
            <p:spPr bwMode="auto">
              <a:xfrm rot="-5400000">
                <a:off x="558" y="2106"/>
                <a:ext cx="1107" cy="265"/>
              </a:xfrm>
              <a:prstGeom prst="rect">
                <a:avLst/>
              </a:prstGeom>
              <a:noFill/>
              <a:ln w="9525">
                <a:noFill/>
                <a:miter lim="800000"/>
                <a:headEnd/>
                <a:tailEnd/>
              </a:ln>
            </p:spPr>
            <p:txBody>
              <a:bodyPr wrap="none">
                <a:spAutoFit/>
              </a:bodyPr>
              <a:lstStyle/>
              <a:p>
                <a:pPr algn="ctr" eaLnBrk="0" hangingPunct="0">
                  <a:lnSpc>
                    <a:spcPct val="90000"/>
                  </a:lnSpc>
                </a:pPr>
                <a:r>
                  <a:rPr lang="en-US" sz="2400">
                    <a:latin typeface="Arial" pitchFamily="34" charset="0"/>
                  </a:rPr>
                  <a:t>Probability</a:t>
                </a:r>
              </a:p>
            </p:txBody>
          </p:sp>
          <p:sp>
            <p:nvSpPr>
              <p:cNvPr id="33806" name="Text Box 13"/>
              <p:cNvSpPr txBox="1">
                <a:spLocks noChangeArrowheads="1"/>
              </p:cNvSpPr>
              <p:nvPr/>
            </p:nvSpPr>
            <p:spPr bwMode="auto">
              <a:xfrm>
                <a:off x="624" y="2865"/>
                <a:ext cx="717"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Less Likely</a:t>
                </a:r>
              </a:p>
            </p:txBody>
          </p:sp>
          <p:sp>
            <p:nvSpPr>
              <p:cNvPr id="33807" name="Text Box 14"/>
              <p:cNvSpPr txBox="1">
                <a:spLocks noChangeArrowheads="1"/>
              </p:cNvSpPr>
              <p:nvPr/>
            </p:nvSpPr>
            <p:spPr bwMode="auto">
              <a:xfrm>
                <a:off x="576" y="1392"/>
                <a:ext cx="730" cy="179"/>
              </a:xfrm>
              <a:prstGeom prst="rect">
                <a:avLst/>
              </a:prstGeom>
              <a:noFill/>
              <a:ln w="9525">
                <a:noFill/>
                <a:miter lim="800000"/>
                <a:headEnd/>
                <a:tailEnd/>
              </a:ln>
            </p:spPr>
            <p:txBody>
              <a:bodyPr wrap="none">
                <a:spAutoFit/>
              </a:bodyPr>
              <a:lstStyle/>
              <a:p>
                <a:pPr algn="ctr" eaLnBrk="0" hangingPunct="0">
                  <a:lnSpc>
                    <a:spcPct val="90000"/>
                  </a:lnSpc>
                </a:pPr>
                <a:r>
                  <a:rPr lang="en-US" sz="1400" i="1">
                    <a:latin typeface="Arial" pitchFamily="34" charset="0"/>
                  </a:rPr>
                  <a:t>More Likely</a:t>
                </a:r>
              </a:p>
            </p:txBody>
          </p:sp>
        </p:grpSp>
        <p:sp>
          <p:nvSpPr>
            <p:cNvPr id="33799" name="Rectangle 15"/>
            <p:cNvSpPr>
              <a:spLocks noChangeArrowheads="1"/>
            </p:cNvSpPr>
            <p:nvPr/>
          </p:nvSpPr>
          <p:spPr bwMode="auto">
            <a:xfrm>
              <a:off x="1364" y="1190"/>
              <a:ext cx="988" cy="1201"/>
            </a:xfrm>
            <a:prstGeom prst="rect">
              <a:avLst/>
            </a:prstGeom>
            <a:solidFill>
              <a:srgbClr val="FF822D"/>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Moderate</a:t>
              </a:r>
            </a:p>
            <a:p>
              <a:pPr algn="ctr" eaLnBrk="0" hangingPunct="0">
                <a:lnSpc>
                  <a:spcPct val="90000"/>
                </a:lnSpc>
              </a:pPr>
              <a:r>
                <a:rPr lang="en-US" sz="1800">
                  <a:solidFill>
                    <a:schemeClr val="bg1"/>
                  </a:solidFill>
                  <a:latin typeface="Arial" pitchFamily="34" charset="0"/>
                </a:rPr>
                <a:t>Risk</a:t>
              </a:r>
            </a:p>
          </p:txBody>
        </p:sp>
        <p:sp>
          <p:nvSpPr>
            <p:cNvPr id="33800" name="Rectangle 16"/>
            <p:cNvSpPr>
              <a:spLocks noChangeArrowheads="1"/>
            </p:cNvSpPr>
            <p:nvPr/>
          </p:nvSpPr>
          <p:spPr bwMode="auto">
            <a:xfrm>
              <a:off x="3397" y="1190"/>
              <a:ext cx="1049" cy="1201"/>
            </a:xfrm>
            <a:prstGeom prst="rect">
              <a:avLst/>
            </a:prstGeom>
            <a:solidFill>
              <a:srgbClr val="CC3300"/>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Highest</a:t>
              </a:r>
            </a:p>
            <a:p>
              <a:pPr algn="ctr" eaLnBrk="0" hangingPunct="0">
                <a:lnSpc>
                  <a:spcPct val="90000"/>
                </a:lnSpc>
              </a:pPr>
              <a:r>
                <a:rPr lang="en-US" sz="1800">
                  <a:solidFill>
                    <a:schemeClr val="bg1"/>
                  </a:solidFill>
                  <a:latin typeface="Arial" pitchFamily="34" charset="0"/>
                </a:rPr>
                <a:t>Risk</a:t>
              </a:r>
            </a:p>
          </p:txBody>
        </p:sp>
        <p:sp>
          <p:nvSpPr>
            <p:cNvPr id="33801" name="Rectangle 17"/>
            <p:cNvSpPr>
              <a:spLocks noChangeArrowheads="1"/>
            </p:cNvSpPr>
            <p:nvPr/>
          </p:nvSpPr>
          <p:spPr bwMode="auto">
            <a:xfrm>
              <a:off x="1353" y="2380"/>
              <a:ext cx="991" cy="1201"/>
            </a:xfrm>
            <a:prstGeom prst="rect">
              <a:avLst/>
            </a:prstGeom>
            <a:solidFill>
              <a:srgbClr val="FFFF85"/>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Lowest</a:t>
              </a:r>
            </a:p>
            <a:p>
              <a:pPr algn="ctr" eaLnBrk="0" hangingPunct="0">
                <a:lnSpc>
                  <a:spcPct val="90000"/>
                </a:lnSpc>
              </a:pPr>
              <a:r>
                <a:rPr lang="en-US" sz="1800">
                  <a:solidFill>
                    <a:schemeClr val="bg1"/>
                  </a:solidFill>
                  <a:latin typeface="Arial" pitchFamily="34" charset="0"/>
                </a:rPr>
                <a:t>Risk</a:t>
              </a:r>
            </a:p>
          </p:txBody>
        </p:sp>
        <p:sp>
          <p:nvSpPr>
            <p:cNvPr id="33802" name="Rectangle 18"/>
            <p:cNvSpPr>
              <a:spLocks noChangeArrowheads="1"/>
            </p:cNvSpPr>
            <p:nvPr/>
          </p:nvSpPr>
          <p:spPr bwMode="auto">
            <a:xfrm>
              <a:off x="2324" y="1190"/>
              <a:ext cx="1073" cy="1201"/>
            </a:xfrm>
            <a:prstGeom prst="rect">
              <a:avLst/>
            </a:prstGeom>
            <a:solidFill>
              <a:srgbClr val="FF3300"/>
            </a:solidFill>
            <a:ln w="9525">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High</a:t>
              </a:r>
            </a:p>
            <a:p>
              <a:pPr algn="ctr" eaLnBrk="0" hangingPunct="0">
                <a:lnSpc>
                  <a:spcPct val="90000"/>
                </a:lnSpc>
              </a:pPr>
              <a:r>
                <a:rPr lang="en-US" sz="1800">
                  <a:solidFill>
                    <a:schemeClr val="bg1"/>
                  </a:solidFill>
                  <a:latin typeface="Arial" pitchFamily="34" charset="0"/>
                </a:rPr>
                <a:t>Risk</a:t>
              </a:r>
            </a:p>
          </p:txBody>
        </p:sp>
        <p:sp>
          <p:nvSpPr>
            <p:cNvPr id="33803" name="Rectangle 19"/>
            <p:cNvSpPr>
              <a:spLocks noChangeArrowheads="1"/>
            </p:cNvSpPr>
            <p:nvPr/>
          </p:nvSpPr>
          <p:spPr bwMode="auto">
            <a:xfrm>
              <a:off x="2324" y="2380"/>
              <a:ext cx="1073" cy="1201"/>
            </a:xfrm>
            <a:prstGeom prst="rect">
              <a:avLst/>
            </a:prstGeom>
            <a:solidFill>
              <a:srgbClr val="FFD935"/>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Low</a:t>
              </a:r>
            </a:p>
            <a:p>
              <a:pPr algn="ctr" eaLnBrk="0" hangingPunct="0">
                <a:lnSpc>
                  <a:spcPct val="90000"/>
                </a:lnSpc>
              </a:pPr>
              <a:r>
                <a:rPr lang="en-US" sz="1800">
                  <a:solidFill>
                    <a:schemeClr val="bg1"/>
                  </a:solidFill>
                  <a:latin typeface="Arial" pitchFamily="34" charset="0"/>
                </a:rPr>
                <a:t>Risk</a:t>
              </a:r>
            </a:p>
          </p:txBody>
        </p:sp>
        <p:sp>
          <p:nvSpPr>
            <p:cNvPr id="33804" name="Rectangle 20"/>
            <p:cNvSpPr>
              <a:spLocks noChangeArrowheads="1"/>
            </p:cNvSpPr>
            <p:nvPr/>
          </p:nvSpPr>
          <p:spPr bwMode="auto">
            <a:xfrm>
              <a:off x="3397" y="2380"/>
              <a:ext cx="1049" cy="1201"/>
            </a:xfrm>
            <a:prstGeom prst="rect">
              <a:avLst/>
            </a:prstGeom>
            <a:solidFill>
              <a:srgbClr val="FF8939"/>
            </a:solidFill>
            <a:ln w="6350">
              <a:noFill/>
              <a:miter lim="800000"/>
              <a:headEnd/>
              <a:tailEnd/>
            </a:ln>
          </p:spPr>
          <p:txBody>
            <a:bodyPr wrap="none" anchor="ctr"/>
            <a:lstStyle/>
            <a:p>
              <a:pPr algn="ctr" eaLnBrk="0" hangingPunct="0">
                <a:lnSpc>
                  <a:spcPct val="90000"/>
                </a:lnSpc>
              </a:pPr>
              <a:r>
                <a:rPr lang="en-US" sz="1800">
                  <a:solidFill>
                    <a:schemeClr val="bg1"/>
                  </a:solidFill>
                  <a:latin typeface="Arial" pitchFamily="34" charset="0"/>
                </a:rPr>
                <a:t>Moderate</a:t>
              </a:r>
            </a:p>
            <a:p>
              <a:pPr algn="ctr" eaLnBrk="0" hangingPunct="0">
                <a:lnSpc>
                  <a:spcPct val="90000"/>
                </a:lnSpc>
              </a:pPr>
              <a:r>
                <a:rPr lang="en-US" sz="1800">
                  <a:solidFill>
                    <a:schemeClr val="bg1"/>
                  </a:solidFill>
                  <a:latin typeface="Arial" pitchFamily="34" charset="0"/>
                </a:rPr>
                <a:t>Risk</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685800"/>
            <a:ext cx="9144000" cy="1143000"/>
          </a:xfrm>
        </p:spPr>
        <p:txBody>
          <a:bodyPr/>
          <a:lstStyle/>
          <a:p>
            <a:pPr eaLnBrk="1" hangingPunct="1"/>
            <a:r>
              <a:rPr lang="en-US" sz="3200" smtClean="0"/>
              <a:t>Step 5: Re-evaluate Institution’s </a:t>
            </a:r>
            <a:br>
              <a:rPr lang="en-US" sz="3200" smtClean="0"/>
            </a:br>
            <a:r>
              <a:rPr lang="en-US" sz="3200" smtClean="0"/>
              <a:t>Risk Posture and Protection Objectives</a:t>
            </a:r>
          </a:p>
        </p:txBody>
      </p:sp>
      <p:sp>
        <p:nvSpPr>
          <p:cNvPr id="34819" name="Rectangle 3"/>
          <p:cNvSpPr>
            <a:spLocks noGrp="1" noChangeArrowheads="1"/>
          </p:cNvSpPr>
          <p:nvPr>
            <p:ph type="body" idx="1"/>
          </p:nvPr>
        </p:nvSpPr>
        <p:spPr>
          <a:xfrm>
            <a:off x="990600" y="1981200"/>
            <a:ext cx="6934200" cy="4114800"/>
          </a:xfrm>
        </p:spPr>
        <p:txBody>
          <a:bodyPr/>
          <a:lstStyle/>
          <a:p>
            <a:pPr eaLnBrk="1" hangingPunct="1">
              <a:buClrTx/>
              <a:buFontTx/>
              <a:buNone/>
            </a:pPr>
            <a:r>
              <a:rPr lang="en-US" sz="2400" u="sng" smtClean="0"/>
              <a:t>Re-evaluate and modify:</a:t>
            </a:r>
          </a:p>
          <a:p>
            <a:pPr eaLnBrk="1" hangingPunct="1"/>
            <a:r>
              <a:rPr lang="en-US" sz="2400" smtClean="0"/>
              <a:t>Biosecurity risk statement</a:t>
            </a:r>
          </a:p>
          <a:p>
            <a:pPr eaLnBrk="1" hangingPunct="1"/>
            <a:r>
              <a:rPr lang="en-US" sz="2400" smtClean="0"/>
              <a:t>Biosecurity risk assessment process</a:t>
            </a:r>
          </a:p>
          <a:p>
            <a:pPr eaLnBrk="1" hangingPunct="1"/>
            <a:r>
              <a:rPr lang="en-US" sz="2400" smtClean="0"/>
              <a:t>Biosecurity program/plan</a:t>
            </a:r>
          </a:p>
          <a:p>
            <a:pPr eaLnBrk="1" hangingPunct="1"/>
            <a:r>
              <a:rPr lang="en-US" sz="2400" smtClean="0"/>
              <a:t>Biosecurity systems</a:t>
            </a:r>
          </a:p>
          <a:p>
            <a:pPr eaLnBrk="1" hangingPunct="1">
              <a:buClrTx/>
              <a:buFontTx/>
              <a:buNone/>
            </a:pPr>
            <a:endParaRPr lang="en-US" sz="2400" smtClean="0"/>
          </a:p>
          <a:p>
            <a:pPr eaLnBrk="1" hangingPunct="1">
              <a:buClrTx/>
              <a:buFontTx/>
              <a:buNone/>
            </a:pPr>
            <a:r>
              <a:rPr lang="en-US" sz="2400" u="sng" smtClean="0"/>
              <a:t>Re-enforce:</a:t>
            </a:r>
          </a:p>
          <a:p>
            <a:pPr eaLnBrk="1" hangingPunct="1"/>
            <a:r>
              <a:rPr lang="en-US" sz="2400" smtClean="0"/>
              <a:t>Implementation, training, annual re-evaluation of security program.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ctrTitle"/>
          </p:nvPr>
        </p:nvSpPr>
        <p:spPr/>
        <p:txBody>
          <a:bodyPr/>
          <a:lstStyle/>
          <a:p>
            <a:pPr eaLnBrk="1" hangingPunct="1"/>
            <a:r>
              <a:rPr lang="en-US" smtClean="0"/>
              <a:t>Developing a Security Plan</a:t>
            </a:r>
          </a:p>
        </p:txBody>
      </p:sp>
      <p:sp>
        <p:nvSpPr>
          <p:cNvPr id="35843" name="Rectangle 5"/>
          <p:cNvSpPr>
            <a:spLocks noGrp="1" noChangeArrowheads="1"/>
          </p:cNvSpPr>
          <p:nvPr>
            <p:ph type="subTitle" idx="1"/>
          </p:nvPr>
        </p:nvSpPr>
        <p:spPr/>
        <p:txBody>
          <a:bodyPr/>
          <a:lstStyle/>
          <a:p>
            <a:pPr eaLnBrk="1" hangingPunct="1"/>
            <a:endParaRPr lang="en-US"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762000" y="1371600"/>
            <a:ext cx="7924800" cy="3657600"/>
          </a:xfrm>
        </p:spPr>
        <p:txBody>
          <a:bodyPr/>
          <a:lstStyle/>
          <a:p>
            <a:pPr lvl="1" eaLnBrk="1" hangingPunct="1">
              <a:lnSpc>
                <a:spcPct val="90000"/>
              </a:lnSpc>
              <a:buClrTx/>
              <a:buFont typeface="Wingdings" pitchFamily="2" charset="2"/>
              <a:buNone/>
            </a:pPr>
            <a:endParaRPr lang="en-US" u="sng" smtClean="0"/>
          </a:p>
          <a:p>
            <a:pPr eaLnBrk="1" hangingPunct="1">
              <a:lnSpc>
                <a:spcPct val="90000"/>
              </a:lnSpc>
              <a:buClrTx/>
            </a:pPr>
            <a:r>
              <a:rPr lang="en-US" smtClean="0"/>
              <a:t>Site specific process</a:t>
            </a:r>
          </a:p>
          <a:p>
            <a:pPr lvl="1" eaLnBrk="1" hangingPunct="1">
              <a:lnSpc>
                <a:spcPct val="90000"/>
              </a:lnSpc>
              <a:buClrTx/>
            </a:pPr>
            <a:r>
              <a:rPr lang="en-US" sz="2800" smtClean="0"/>
              <a:t>Systematic approach</a:t>
            </a:r>
          </a:p>
          <a:p>
            <a:pPr eaLnBrk="1" hangingPunct="1">
              <a:lnSpc>
                <a:spcPct val="90000"/>
              </a:lnSpc>
              <a:buClrTx/>
            </a:pPr>
            <a:r>
              <a:rPr lang="en-US" smtClean="0"/>
              <a:t>Involves:</a:t>
            </a:r>
          </a:p>
          <a:p>
            <a:pPr lvl="1" eaLnBrk="1" hangingPunct="1">
              <a:lnSpc>
                <a:spcPct val="90000"/>
              </a:lnSpc>
              <a:buClrTx/>
            </a:pPr>
            <a:r>
              <a:rPr lang="en-US" sz="2800" smtClean="0"/>
              <a:t>Biosecurity Risk / Vulnerability Assessment</a:t>
            </a:r>
          </a:p>
          <a:p>
            <a:pPr lvl="1" eaLnBrk="1" hangingPunct="1">
              <a:lnSpc>
                <a:spcPct val="90000"/>
              </a:lnSpc>
              <a:buClrTx/>
            </a:pPr>
            <a:r>
              <a:rPr lang="en-US" sz="2800" smtClean="0"/>
              <a:t>Risk Management Process &amp; Policies</a:t>
            </a:r>
          </a:p>
          <a:p>
            <a:pPr lvl="1" eaLnBrk="1" hangingPunct="1">
              <a:lnSpc>
                <a:spcPct val="90000"/>
              </a:lnSpc>
              <a:buClrTx/>
            </a:pPr>
            <a:r>
              <a:rPr lang="en-US" sz="2800" smtClean="0"/>
              <a:t>Both are critical processes</a:t>
            </a:r>
          </a:p>
          <a:p>
            <a:pPr lvl="1" eaLnBrk="1" hangingPunct="1">
              <a:lnSpc>
                <a:spcPct val="90000"/>
              </a:lnSpc>
              <a:buClrTx/>
              <a:buFontTx/>
              <a:buNone/>
            </a:pPr>
            <a:endParaRPr lang="en-US" sz="2200" smtClean="0"/>
          </a:p>
        </p:txBody>
      </p:sp>
      <p:sp>
        <p:nvSpPr>
          <p:cNvPr id="36867" name="Rectangle 3"/>
          <p:cNvSpPr>
            <a:spLocks noChangeArrowheads="1"/>
          </p:cNvSpPr>
          <p:nvPr/>
        </p:nvSpPr>
        <p:spPr bwMode="auto">
          <a:xfrm>
            <a:off x="0" y="228600"/>
            <a:ext cx="9144000" cy="1447800"/>
          </a:xfrm>
          <a:prstGeom prst="rect">
            <a:avLst/>
          </a:prstGeom>
          <a:noFill/>
          <a:ln w="12700">
            <a:noFill/>
            <a:miter lim="800000"/>
            <a:headEnd/>
            <a:tailEnd/>
          </a:ln>
        </p:spPr>
        <p:txBody>
          <a:bodyPr lIns="90488" tIns="44450" rIns="90488" bIns="44450" anchor="b"/>
          <a:lstStyle/>
          <a:p>
            <a:pPr algn="ctr"/>
            <a:r>
              <a:rPr lang="en-US">
                <a:solidFill>
                  <a:srgbClr val="FFFF99"/>
                </a:solidFill>
                <a:latin typeface="Arial" pitchFamily="34" charset="0"/>
              </a:rPr>
              <a:t>Developing a Security Plan</a:t>
            </a:r>
            <a:br>
              <a:rPr lang="en-US">
                <a:solidFill>
                  <a:srgbClr val="FFFF99"/>
                </a:solidFill>
                <a:latin typeface="Arial" pitchFamily="34" charset="0"/>
              </a:rPr>
            </a:br>
            <a:endParaRPr lang="en-US" i="1">
              <a:solidFill>
                <a:srgbClr val="FFFF99"/>
              </a:solidFill>
              <a:latin typeface="Arial"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533400" y="1219200"/>
            <a:ext cx="8229600" cy="4191000"/>
          </a:xfrm>
        </p:spPr>
        <p:txBody>
          <a:bodyPr/>
          <a:lstStyle/>
          <a:p>
            <a:pPr marL="400050" indent="-400050" eaLnBrk="1" hangingPunct="1">
              <a:lnSpc>
                <a:spcPct val="90000"/>
              </a:lnSpc>
              <a:buClrTx/>
              <a:buFontTx/>
              <a:buNone/>
            </a:pPr>
            <a:r>
              <a:rPr lang="en-US" u="sng" smtClean="0"/>
              <a:t>Institution Responsibilities:</a:t>
            </a:r>
          </a:p>
          <a:p>
            <a:pPr marL="400050" indent="-400050" eaLnBrk="1" hangingPunct="1">
              <a:lnSpc>
                <a:spcPct val="90000"/>
              </a:lnSpc>
              <a:buClrTx/>
            </a:pPr>
            <a:r>
              <a:rPr lang="en-US" smtClean="0"/>
              <a:t>Management commitment</a:t>
            </a:r>
          </a:p>
          <a:p>
            <a:pPr marL="400050" indent="-400050" eaLnBrk="1" hangingPunct="1">
              <a:lnSpc>
                <a:spcPct val="90000"/>
              </a:lnSpc>
              <a:buClrTx/>
            </a:pPr>
            <a:r>
              <a:rPr lang="en-US" smtClean="0"/>
              <a:t>Delegate program oversight</a:t>
            </a:r>
          </a:p>
          <a:p>
            <a:pPr marL="400050" indent="-400050" eaLnBrk="1" hangingPunct="1">
              <a:lnSpc>
                <a:spcPct val="90000"/>
              </a:lnSpc>
              <a:buClrTx/>
            </a:pPr>
            <a:r>
              <a:rPr lang="en-US" smtClean="0"/>
              <a:t>Ensure Resources &amp; Manpower</a:t>
            </a:r>
          </a:p>
          <a:p>
            <a:pPr marL="400050" indent="-400050" eaLnBrk="1" hangingPunct="1">
              <a:lnSpc>
                <a:spcPct val="90000"/>
              </a:lnSpc>
              <a:buClrTx/>
            </a:pPr>
            <a:r>
              <a:rPr lang="en-US" smtClean="0"/>
              <a:t>Delegate enforcement</a:t>
            </a:r>
          </a:p>
          <a:p>
            <a:pPr marL="400050" indent="-400050" eaLnBrk="1" hangingPunct="1">
              <a:lnSpc>
                <a:spcPct val="90000"/>
              </a:lnSpc>
              <a:buClrTx/>
            </a:pPr>
            <a:r>
              <a:rPr lang="en-US" smtClean="0"/>
              <a:t>Ensures comprehensive “</a:t>
            </a:r>
            <a:r>
              <a:rPr lang="en-US" i="1" smtClean="0"/>
              <a:t>Biosecurity Program</a:t>
            </a:r>
            <a:r>
              <a:rPr lang="en-US" smtClean="0"/>
              <a:t>”</a:t>
            </a:r>
          </a:p>
          <a:p>
            <a:pPr marL="800100" lvl="1" eaLnBrk="1" hangingPunct="1">
              <a:lnSpc>
                <a:spcPct val="90000"/>
              </a:lnSpc>
              <a:buClrTx/>
            </a:pPr>
            <a:r>
              <a:rPr lang="en-US" smtClean="0"/>
              <a:t>Development and implementation </a:t>
            </a:r>
          </a:p>
          <a:p>
            <a:pPr marL="800100" lvl="1" eaLnBrk="1" hangingPunct="1">
              <a:lnSpc>
                <a:spcPct val="90000"/>
              </a:lnSpc>
              <a:buClrTx/>
            </a:pPr>
            <a:r>
              <a:rPr lang="en-US" smtClean="0"/>
              <a:t>Encompasses Laboratory and Animal programs</a:t>
            </a:r>
          </a:p>
          <a:p>
            <a:pPr marL="800100" lvl="1" eaLnBrk="1" hangingPunct="1">
              <a:lnSpc>
                <a:spcPct val="90000"/>
              </a:lnSpc>
              <a:buClrTx/>
            </a:pPr>
            <a:r>
              <a:rPr lang="en-US" smtClean="0"/>
              <a:t>Integrated with facility-wide security plans</a:t>
            </a:r>
            <a:r>
              <a:rPr lang="en-US" sz="2300" smtClean="0"/>
              <a:t> </a:t>
            </a:r>
          </a:p>
          <a:p>
            <a:pPr marL="800100" lvl="1" eaLnBrk="1" hangingPunct="1">
              <a:lnSpc>
                <a:spcPct val="90000"/>
              </a:lnSpc>
              <a:buClrTx/>
              <a:buFont typeface="Wingdings" pitchFamily="2" charset="2"/>
              <a:buChar char="§"/>
            </a:pPr>
            <a:endParaRPr lang="en-US" sz="2300" smtClean="0"/>
          </a:p>
        </p:txBody>
      </p:sp>
      <p:sp>
        <p:nvSpPr>
          <p:cNvPr id="37891" name="Rectangle 4"/>
          <p:cNvSpPr>
            <a:spLocks noChangeArrowheads="1"/>
          </p:cNvSpPr>
          <p:nvPr/>
        </p:nvSpPr>
        <p:spPr bwMode="auto">
          <a:xfrm>
            <a:off x="0" y="0"/>
            <a:ext cx="9144000" cy="1447800"/>
          </a:xfrm>
          <a:prstGeom prst="rect">
            <a:avLst/>
          </a:prstGeom>
          <a:noFill/>
          <a:ln w="12700">
            <a:noFill/>
            <a:miter lim="800000"/>
            <a:headEnd/>
            <a:tailEnd/>
          </a:ln>
        </p:spPr>
        <p:txBody>
          <a:bodyPr lIns="90488" tIns="44450" rIns="90488" bIns="44450" anchor="b"/>
          <a:lstStyle/>
          <a:p>
            <a:pPr algn="ctr"/>
            <a:r>
              <a:rPr lang="en-US">
                <a:solidFill>
                  <a:srgbClr val="FFFF99"/>
                </a:solidFill>
                <a:latin typeface="Arial" pitchFamily="34" charset="0"/>
              </a:rPr>
              <a:t>Developing a Security Plan</a:t>
            </a:r>
            <a:br>
              <a:rPr lang="en-US">
                <a:solidFill>
                  <a:srgbClr val="FFFF99"/>
                </a:solidFill>
                <a:latin typeface="Arial" pitchFamily="34" charset="0"/>
              </a:rPr>
            </a:br>
            <a:endParaRPr lang="en-US" i="1">
              <a:solidFill>
                <a:srgbClr val="FFFF99"/>
              </a:solidFill>
              <a:latin typeface="Arial" pitchFamily="34" charset="0"/>
            </a:endParaRPr>
          </a:p>
        </p:txBody>
      </p:sp>
      <p:grpSp>
        <p:nvGrpSpPr>
          <p:cNvPr id="37892" name="Group 8"/>
          <p:cNvGrpSpPr>
            <a:grpSpLocks/>
          </p:cNvGrpSpPr>
          <p:nvPr/>
        </p:nvGrpSpPr>
        <p:grpSpPr bwMode="auto">
          <a:xfrm>
            <a:off x="1676400" y="5486400"/>
            <a:ext cx="5562600" cy="1141413"/>
            <a:chOff x="1056" y="3456"/>
            <a:chExt cx="3504" cy="719"/>
          </a:xfrm>
        </p:grpSpPr>
        <p:pic>
          <p:nvPicPr>
            <p:cNvPr id="37893" name="Picture 5"/>
            <p:cNvPicPr>
              <a:picLocks noChangeAspect="1" noChangeArrowheads="1"/>
            </p:cNvPicPr>
            <p:nvPr/>
          </p:nvPicPr>
          <p:blipFill>
            <a:blip r:embed="rId3" cstate="print"/>
            <a:srcRect/>
            <a:stretch>
              <a:fillRect/>
            </a:stretch>
          </p:blipFill>
          <p:spPr bwMode="auto">
            <a:xfrm>
              <a:off x="3456" y="3456"/>
              <a:ext cx="1104" cy="719"/>
            </a:xfrm>
            <a:prstGeom prst="rect">
              <a:avLst/>
            </a:prstGeom>
            <a:noFill/>
            <a:ln w="9525">
              <a:solidFill>
                <a:schemeClr val="tx1"/>
              </a:solidFill>
              <a:miter lim="800000"/>
              <a:headEnd/>
              <a:tailEnd/>
            </a:ln>
          </p:spPr>
        </p:pic>
        <p:pic>
          <p:nvPicPr>
            <p:cNvPr id="37894" name="Picture 7"/>
            <p:cNvPicPr>
              <a:picLocks noChangeAspect="1" noChangeArrowheads="1"/>
            </p:cNvPicPr>
            <p:nvPr/>
          </p:nvPicPr>
          <p:blipFill>
            <a:blip r:embed="rId4" cstate="print"/>
            <a:srcRect/>
            <a:stretch>
              <a:fillRect/>
            </a:stretch>
          </p:blipFill>
          <p:spPr bwMode="auto">
            <a:xfrm>
              <a:off x="2208" y="3456"/>
              <a:ext cx="1008" cy="712"/>
            </a:xfrm>
            <a:prstGeom prst="rect">
              <a:avLst/>
            </a:prstGeom>
            <a:noFill/>
            <a:ln w="9525">
              <a:solidFill>
                <a:schemeClr val="tx1"/>
              </a:solidFill>
              <a:miter lim="800000"/>
              <a:headEnd/>
              <a:tailEnd/>
            </a:ln>
          </p:spPr>
        </p:pic>
        <p:pic>
          <p:nvPicPr>
            <p:cNvPr id="37895" name="Picture 4" descr="Mvc-006f"/>
            <p:cNvPicPr>
              <a:picLocks noChangeAspect="1" noChangeArrowheads="1"/>
            </p:cNvPicPr>
            <p:nvPr/>
          </p:nvPicPr>
          <p:blipFill>
            <a:blip r:embed="rId5" cstate="print"/>
            <a:srcRect r="25000"/>
            <a:stretch>
              <a:fillRect/>
            </a:stretch>
          </p:blipFill>
          <p:spPr bwMode="auto">
            <a:xfrm>
              <a:off x="1056" y="3456"/>
              <a:ext cx="864" cy="680"/>
            </a:xfrm>
            <a:prstGeom prst="rect">
              <a:avLst/>
            </a:prstGeom>
            <a:noFill/>
            <a:ln w="9525">
              <a:solidFill>
                <a:schemeClr val="tx1"/>
              </a:solidFill>
              <a:miter lim="800000"/>
              <a:headEnd/>
              <a:tailEnd/>
            </a:ln>
          </p:spPr>
        </p:pic>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304800"/>
            <a:ext cx="9144000" cy="768350"/>
          </a:xfrm>
        </p:spPr>
        <p:txBody>
          <a:bodyPr/>
          <a:lstStyle/>
          <a:p>
            <a:pPr eaLnBrk="1" hangingPunct="1"/>
            <a:r>
              <a:rPr lang="en-US" smtClean="0"/>
              <a:t>Components of a Biosecurity Plan</a:t>
            </a:r>
          </a:p>
        </p:txBody>
      </p:sp>
      <p:sp>
        <p:nvSpPr>
          <p:cNvPr id="38915" name="Rectangle 3"/>
          <p:cNvSpPr>
            <a:spLocks noGrp="1" noChangeArrowheads="1"/>
          </p:cNvSpPr>
          <p:nvPr>
            <p:ph type="body" idx="1"/>
          </p:nvPr>
        </p:nvSpPr>
        <p:spPr>
          <a:xfrm>
            <a:off x="838200" y="1371600"/>
            <a:ext cx="7391400" cy="4754563"/>
          </a:xfrm>
        </p:spPr>
        <p:txBody>
          <a:bodyPr/>
          <a:lstStyle/>
          <a:p>
            <a:pPr marL="533400" indent="-533400" eaLnBrk="1" hangingPunct="1">
              <a:buClrTx/>
              <a:buFontTx/>
              <a:buAutoNum type="arabicParenR"/>
            </a:pPr>
            <a:r>
              <a:rPr lang="en-US" sz="2400" smtClean="0"/>
              <a:t>Program Management</a:t>
            </a:r>
          </a:p>
          <a:p>
            <a:pPr marL="533400" indent="-533400" eaLnBrk="1" hangingPunct="1">
              <a:buClrTx/>
              <a:buFontTx/>
              <a:buAutoNum type="arabicParenR"/>
            </a:pPr>
            <a:r>
              <a:rPr lang="en-US" sz="2400" smtClean="0"/>
              <a:t>Physical Security and Access Control</a:t>
            </a:r>
          </a:p>
          <a:p>
            <a:pPr marL="533400" indent="-533400" eaLnBrk="1" hangingPunct="1">
              <a:buClrTx/>
              <a:buFontTx/>
              <a:buAutoNum type="arabicParenR"/>
            </a:pPr>
            <a:r>
              <a:rPr lang="en-US" sz="2400" smtClean="0"/>
              <a:t>Personnel Management</a:t>
            </a:r>
          </a:p>
          <a:p>
            <a:pPr marL="533400" indent="-533400" eaLnBrk="1" hangingPunct="1">
              <a:buClrTx/>
              <a:buFontTx/>
              <a:buAutoNum type="arabicParenR"/>
            </a:pPr>
            <a:r>
              <a:rPr lang="en-US" sz="2400" smtClean="0"/>
              <a:t>Inventory &amp; Accountability</a:t>
            </a:r>
          </a:p>
          <a:p>
            <a:pPr marL="533400" indent="-533400" eaLnBrk="1" hangingPunct="1">
              <a:buClrTx/>
              <a:buFontTx/>
              <a:buAutoNum type="arabicParenR"/>
            </a:pPr>
            <a:r>
              <a:rPr lang="en-US" sz="2400" smtClean="0"/>
              <a:t>Information Security</a:t>
            </a:r>
          </a:p>
          <a:p>
            <a:pPr marL="533400" indent="-533400" eaLnBrk="1" hangingPunct="1">
              <a:buClrTx/>
              <a:buFontTx/>
              <a:buAutoNum type="arabicParenR"/>
            </a:pPr>
            <a:r>
              <a:rPr lang="en-US" sz="2400" smtClean="0"/>
              <a:t>Transport of Biological Material</a:t>
            </a:r>
          </a:p>
          <a:p>
            <a:pPr marL="533400" indent="-533400" eaLnBrk="1" hangingPunct="1">
              <a:buClrTx/>
              <a:buFontTx/>
              <a:buAutoNum type="arabicParenR"/>
            </a:pPr>
            <a:r>
              <a:rPr lang="en-US" sz="2400" smtClean="0"/>
              <a:t>Accidents, Injuries &amp; Emergency Response</a:t>
            </a:r>
          </a:p>
          <a:p>
            <a:pPr marL="533400" indent="-533400" eaLnBrk="1" hangingPunct="1">
              <a:buClrTx/>
              <a:buFontTx/>
              <a:buAutoNum type="arabicParenR"/>
            </a:pPr>
            <a:r>
              <a:rPr lang="en-US" sz="2400" smtClean="0"/>
              <a:t>Reporting  &amp; Communication</a:t>
            </a:r>
          </a:p>
          <a:p>
            <a:pPr marL="533400" indent="-533400" eaLnBrk="1" hangingPunct="1">
              <a:buClrTx/>
              <a:buFontTx/>
              <a:buAutoNum type="arabicParenR"/>
            </a:pPr>
            <a:r>
              <a:rPr lang="en-US" sz="2400" smtClean="0"/>
              <a:t>Training, Practice, Drills</a:t>
            </a:r>
          </a:p>
          <a:p>
            <a:pPr marL="533400" indent="-533400" eaLnBrk="1" hangingPunct="1">
              <a:buClrTx/>
              <a:buFontTx/>
              <a:buAutoNum type="arabicParenR"/>
            </a:pPr>
            <a:r>
              <a:rPr lang="en-US" sz="2400" smtClean="0"/>
              <a:t>Updates and Re-evaluation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541338"/>
            <a:ext cx="7793038" cy="1058862"/>
          </a:xfrm>
        </p:spPr>
        <p:txBody>
          <a:bodyPr/>
          <a:lstStyle/>
          <a:p>
            <a:pPr eaLnBrk="1" hangingPunct="1"/>
            <a:r>
              <a:rPr lang="en-US" smtClean="0"/>
              <a:t>Program Management</a:t>
            </a:r>
            <a:br>
              <a:rPr lang="en-US" smtClean="0"/>
            </a:br>
            <a:endParaRPr lang="en-US" sz="3200" i="1" smtClean="0"/>
          </a:p>
        </p:txBody>
      </p:sp>
      <p:sp>
        <p:nvSpPr>
          <p:cNvPr id="39939" name="Rectangle 3"/>
          <p:cNvSpPr>
            <a:spLocks noGrp="1" noChangeArrowheads="1"/>
          </p:cNvSpPr>
          <p:nvPr>
            <p:ph type="body" idx="1"/>
          </p:nvPr>
        </p:nvSpPr>
        <p:spPr>
          <a:xfrm>
            <a:off x="609600" y="1676400"/>
            <a:ext cx="7772400" cy="4038600"/>
          </a:xfrm>
        </p:spPr>
        <p:txBody>
          <a:bodyPr/>
          <a:lstStyle/>
          <a:p>
            <a:pPr eaLnBrk="1" hangingPunct="1"/>
            <a:r>
              <a:rPr lang="en-US" smtClean="0"/>
              <a:t>Management Commitment</a:t>
            </a:r>
          </a:p>
          <a:p>
            <a:pPr lvl="1" eaLnBrk="1" hangingPunct="1"/>
            <a:r>
              <a:rPr lang="en-US" sz="2800" smtClean="0"/>
              <a:t>Establishes a “Culture of Responsibility”</a:t>
            </a:r>
          </a:p>
          <a:p>
            <a:pPr eaLnBrk="1" hangingPunct="1"/>
            <a:r>
              <a:rPr lang="en-US" smtClean="0"/>
              <a:t>Establish Chain-of-Command</a:t>
            </a:r>
          </a:p>
          <a:p>
            <a:pPr lvl="1" eaLnBrk="1" hangingPunct="1"/>
            <a:r>
              <a:rPr lang="en-US" sz="2800" smtClean="0"/>
              <a:t>Roles and Responsibilities</a:t>
            </a:r>
          </a:p>
          <a:p>
            <a:pPr eaLnBrk="1" hangingPunct="1"/>
            <a:r>
              <a:rPr lang="en-US" smtClean="0"/>
              <a:t>Ensure </a:t>
            </a:r>
          </a:p>
          <a:p>
            <a:pPr lvl="1" eaLnBrk="1" hangingPunct="1"/>
            <a:r>
              <a:rPr lang="en-US" smtClean="0"/>
              <a:t>Resources (funding) </a:t>
            </a:r>
          </a:p>
          <a:p>
            <a:pPr lvl="1" eaLnBrk="1" hangingPunct="1"/>
            <a:r>
              <a:rPr lang="en-US" smtClean="0"/>
              <a:t>Manpower (staffing)</a:t>
            </a:r>
          </a:p>
          <a:p>
            <a:pPr eaLnBrk="1" hangingPunct="1"/>
            <a:r>
              <a:rPr lang="en-US" smtClean="0"/>
              <a:t>Delegate enforcement authority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9939">
                                            <p:txEl>
                                              <p:pRg st="4" end="4"/>
                                            </p:txEl>
                                          </p:spTgt>
                                        </p:tgtEl>
                                        <p:attrNameLst>
                                          <p:attrName>style.opacity</p:attrName>
                                        </p:attrNameLst>
                                      </p:cBhvr>
                                      <p:to>
                                        <p:strVal val="0.5"/>
                                      </p:to>
                                    </p:set>
                                    <p:animEffect filter="image" prLst="opacity: 0.5">
                                      <p:cBhvr rctx="IE">
                                        <p:cTn id="7" dur="indefinite"/>
                                        <p:tgtEl>
                                          <p:spTgt spid="39939">
                                            <p:txEl>
                                              <p:pRg st="4" end="4"/>
                                            </p:txEl>
                                          </p:spTgt>
                                        </p:tgtEl>
                                      </p:cBhvr>
                                    </p:animEffect>
                                  </p:childTnLst>
                                </p:cTn>
                              </p:par>
                              <p:par>
                                <p:cTn id="8" presetID="9" presetClass="emph" presetSubtype="0" nodeType="withEffect">
                                  <p:stCondLst>
                                    <p:cond delay="0"/>
                                  </p:stCondLst>
                                  <p:childTnLst>
                                    <p:set>
                                      <p:cBhvr rctx="PPT">
                                        <p:cTn id="9" dur="indefinite"/>
                                        <p:tgtEl>
                                          <p:spTgt spid="39939">
                                            <p:txEl>
                                              <p:pRg st="5" end="5"/>
                                            </p:txEl>
                                          </p:spTgt>
                                        </p:tgtEl>
                                        <p:attrNameLst>
                                          <p:attrName>style.opacity</p:attrName>
                                        </p:attrNameLst>
                                      </p:cBhvr>
                                      <p:to>
                                        <p:strVal val="0.5"/>
                                      </p:to>
                                    </p:set>
                                    <p:animEffect filter="image" prLst="opacity: 0.5">
                                      <p:cBhvr rctx="IE">
                                        <p:cTn id="10" dur="indefinite"/>
                                        <p:tgtEl>
                                          <p:spTgt spid="39939">
                                            <p:txEl>
                                              <p:pRg st="5" end="5"/>
                                            </p:txEl>
                                          </p:spTgt>
                                        </p:tgtEl>
                                      </p:cBhvr>
                                    </p:animEffect>
                                  </p:childTnLst>
                                </p:cTn>
                              </p:par>
                              <p:par>
                                <p:cTn id="11" presetID="9" presetClass="emph" presetSubtype="0" nodeType="withEffect">
                                  <p:stCondLst>
                                    <p:cond delay="0"/>
                                  </p:stCondLst>
                                  <p:childTnLst>
                                    <p:set>
                                      <p:cBhvr rctx="PPT">
                                        <p:cTn id="12" dur="indefinite"/>
                                        <p:tgtEl>
                                          <p:spTgt spid="39939">
                                            <p:txEl>
                                              <p:pRg st="6" end="6"/>
                                            </p:txEl>
                                          </p:spTgt>
                                        </p:tgtEl>
                                        <p:attrNameLst>
                                          <p:attrName>style.opacity</p:attrName>
                                        </p:attrNameLst>
                                      </p:cBhvr>
                                      <p:to>
                                        <p:strVal val="0.5"/>
                                      </p:to>
                                    </p:set>
                                    <p:animEffect filter="image" prLst="opacity: 0.5">
                                      <p:cBhvr rctx="IE">
                                        <p:cTn id="13" dur="indefinite"/>
                                        <p:tgtEl>
                                          <p:spTgt spid="39939">
                                            <p:txEl>
                                              <p:pRg st="6" end="6"/>
                                            </p:txEl>
                                          </p:spTgt>
                                        </p:tgtEl>
                                      </p:cBhvr>
                                    </p:animEffect>
                                  </p:childTnLst>
                                </p:cTn>
                              </p:par>
                              <p:par>
                                <p:cTn id="14" presetID="9" presetClass="emph" presetSubtype="0" nodeType="withEffect">
                                  <p:stCondLst>
                                    <p:cond delay="0"/>
                                  </p:stCondLst>
                                  <p:childTnLst>
                                    <p:set>
                                      <p:cBhvr rctx="PPT">
                                        <p:cTn id="15" dur="indefinite"/>
                                        <p:tgtEl>
                                          <p:spTgt spid="39939">
                                            <p:txEl>
                                              <p:pRg st="7" end="7"/>
                                            </p:txEl>
                                          </p:spTgt>
                                        </p:tgtEl>
                                        <p:attrNameLst>
                                          <p:attrName>style.opacity</p:attrName>
                                        </p:attrNameLst>
                                      </p:cBhvr>
                                      <p:to>
                                        <p:strVal val="0.5"/>
                                      </p:to>
                                    </p:set>
                                    <p:animEffect filter="image" prLst="opacity: 0.5">
                                      <p:cBhvr rctx="IE">
                                        <p:cTn id="16" dur="indefinite"/>
                                        <p:tgtEl>
                                          <p:spTgt spid="399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533400" y="1752600"/>
            <a:ext cx="8610600" cy="4648200"/>
          </a:xfrm>
        </p:spPr>
        <p:txBody>
          <a:bodyPr/>
          <a:lstStyle/>
          <a:p>
            <a:pPr eaLnBrk="1" hangingPunct="1"/>
            <a:r>
              <a:rPr lang="en-US" smtClean="0"/>
              <a:t>Develops Biosecurity ‘Risk Statement”</a:t>
            </a:r>
          </a:p>
          <a:p>
            <a:pPr eaLnBrk="1" hangingPunct="1"/>
            <a:r>
              <a:rPr lang="en-US" smtClean="0"/>
              <a:t>Makes Risk Management Decision</a:t>
            </a:r>
          </a:p>
          <a:p>
            <a:pPr eaLnBrk="1" hangingPunct="1"/>
            <a:r>
              <a:rPr lang="en-US" smtClean="0"/>
              <a:t>Develops &amp; Implements Biosecurity Plan</a:t>
            </a:r>
          </a:p>
          <a:p>
            <a:pPr lvl="1" eaLnBrk="1" hangingPunct="1"/>
            <a:r>
              <a:rPr lang="en-US" sz="2800" smtClean="0"/>
              <a:t>Written / Documented Plan with SOP’s</a:t>
            </a:r>
          </a:p>
          <a:p>
            <a:pPr lvl="1" eaLnBrk="1" hangingPunct="1"/>
            <a:r>
              <a:rPr lang="en-US" sz="2800" smtClean="0"/>
              <a:t>Tiered / Combination Approach</a:t>
            </a:r>
          </a:p>
          <a:p>
            <a:pPr eaLnBrk="1" hangingPunct="1"/>
            <a:r>
              <a:rPr lang="en-US" smtClean="0"/>
              <a:t>Commits Enforcement</a:t>
            </a:r>
          </a:p>
          <a:p>
            <a:pPr lvl="1" eaLnBrk="1" hangingPunct="1"/>
            <a:r>
              <a:rPr lang="en-US" sz="2800" smtClean="0"/>
              <a:t>Annual Evaluations</a:t>
            </a:r>
          </a:p>
        </p:txBody>
      </p:sp>
      <p:sp>
        <p:nvSpPr>
          <p:cNvPr id="40963" name="Rectangle 3"/>
          <p:cNvSpPr>
            <a:spLocks noGrp="1" noChangeArrowheads="1"/>
          </p:cNvSpPr>
          <p:nvPr>
            <p:ph type="title"/>
          </p:nvPr>
        </p:nvSpPr>
        <p:spPr>
          <a:xfrm>
            <a:off x="685800" y="381000"/>
            <a:ext cx="7793038" cy="1058863"/>
          </a:xfrm>
          <a:noFill/>
        </p:spPr>
        <p:txBody>
          <a:bodyPr/>
          <a:lstStyle/>
          <a:p>
            <a:pPr eaLnBrk="1" hangingPunct="1"/>
            <a:r>
              <a:rPr lang="en-US" smtClean="0"/>
              <a:t>Program Management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447800" y="304800"/>
            <a:ext cx="6096000" cy="1143000"/>
          </a:xfrm>
        </p:spPr>
        <p:txBody>
          <a:bodyPr/>
          <a:lstStyle/>
          <a:p>
            <a:pPr eaLnBrk="1" hangingPunct="1"/>
            <a:r>
              <a:rPr lang="en-US" smtClean="0"/>
              <a:t>Biosafety vs. Biosecurity</a:t>
            </a:r>
          </a:p>
        </p:txBody>
      </p:sp>
      <p:sp>
        <p:nvSpPr>
          <p:cNvPr id="5123" name="Rectangle 3"/>
          <p:cNvSpPr>
            <a:spLocks noGrp="1" noChangeArrowheads="1"/>
          </p:cNvSpPr>
          <p:nvPr>
            <p:ph type="body" idx="1"/>
          </p:nvPr>
        </p:nvSpPr>
        <p:spPr>
          <a:xfrm>
            <a:off x="914400" y="1752600"/>
            <a:ext cx="7010400" cy="4114800"/>
          </a:xfrm>
        </p:spPr>
        <p:txBody>
          <a:bodyPr/>
          <a:lstStyle/>
          <a:p>
            <a:pPr eaLnBrk="1" hangingPunct="1">
              <a:buClrTx/>
              <a:buFontTx/>
              <a:buNone/>
            </a:pPr>
            <a:r>
              <a:rPr lang="en-US" b="1" u="sng" smtClean="0"/>
              <a:t>Biosafety</a:t>
            </a:r>
            <a:r>
              <a:rPr lang="en-US" b="1" smtClean="0"/>
              <a:t>:</a:t>
            </a:r>
            <a:r>
              <a:rPr lang="en-US" smtClean="0"/>
              <a:t> Reduce or eliminate accidental exposure of individuals and the environment to potentially hazardous biological agents</a:t>
            </a:r>
          </a:p>
          <a:p>
            <a:pPr eaLnBrk="1" hangingPunct="1">
              <a:buClrTx/>
              <a:buFontTx/>
              <a:buNone/>
            </a:pPr>
            <a:endParaRPr lang="en-US" smtClean="0"/>
          </a:p>
          <a:p>
            <a:pPr eaLnBrk="1" hangingPunct="1">
              <a:buClrTx/>
              <a:buFontTx/>
              <a:buNone/>
            </a:pPr>
            <a:r>
              <a:rPr lang="en-US" b="1" u="sng" smtClean="0"/>
              <a:t>Biosecurity</a:t>
            </a:r>
            <a:r>
              <a:rPr lang="en-US" b="1" smtClean="0"/>
              <a:t>:</a:t>
            </a:r>
            <a:r>
              <a:rPr lang="en-US" smtClean="0"/>
              <a:t> The protection of pathogens, toxins, and sensitive information from  loss theft and subsequent misuse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0" y="609600"/>
            <a:ext cx="9144000" cy="762000"/>
          </a:xfrm>
          <a:prstGeom prst="rect">
            <a:avLst/>
          </a:prstGeom>
          <a:noFill/>
          <a:ln w="12700">
            <a:noFill/>
            <a:miter lim="800000"/>
            <a:headEnd/>
            <a:tailEnd/>
          </a:ln>
        </p:spPr>
        <p:txBody>
          <a:bodyPr lIns="90488" tIns="44450" rIns="90488" bIns="44450" anchor="b"/>
          <a:lstStyle/>
          <a:p>
            <a:pPr algn="ctr"/>
            <a:r>
              <a:rPr lang="en-US" sz="4000">
                <a:solidFill>
                  <a:srgbClr val="FFFF99"/>
                </a:solidFill>
                <a:latin typeface="Arial" pitchFamily="34" charset="0"/>
              </a:rPr>
              <a:t>Physical Security</a:t>
            </a:r>
            <a:r>
              <a:rPr lang="en-US">
                <a:solidFill>
                  <a:srgbClr val="FFFF99"/>
                </a:solidFill>
                <a:latin typeface="Arial" pitchFamily="34" charset="0"/>
              </a:rPr>
              <a:t> </a:t>
            </a:r>
            <a:br>
              <a:rPr lang="en-US">
                <a:solidFill>
                  <a:srgbClr val="FFFF99"/>
                </a:solidFill>
                <a:latin typeface="Arial" pitchFamily="34" charset="0"/>
              </a:rPr>
            </a:br>
            <a:endParaRPr lang="en-US" sz="2800" i="1">
              <a:solidFill>
                <a:srgbClr val="FFFF99"/>
              </a:solidFill>
              <a:latin typeface="Arial" pitchFamily="34" charset="0"/>
            </a:endParaRPr>
          </a:p>
        </p:txBody>
      </p:sp>
      <p:grpSp>
        <p:nvGrpSpPr>
          <p:cNvPr id="41987" name="Group 7"/>
          <p:cNvGrpSpPr>
            <a:grpSpLocks/>
          </p:cNvGrpSpPr>
          <p:nvPr/>
        </p:nvGrpSpPr>
        <p:grpSpPr bwMode="auto">
          <a:xfrm>
            <a:off x="304800" y="1066800"/>
            <a:ext cx="8153400" cy="5281613"/>
            <a:chOff x="192" y="672"/>
            <a:chExt cx="5136" cy="3327"/>
          </a:xfrm>
        </p:grpSpPr>
        <p:pic>
          <p:nvPicPr>
            <p:cNvPr id="41988" name="Picture 2" descr="security2"/>
            <p:cNvPicPr>
              <a:picLocks noChangeAspect="1" noChangeArrowheads="1"/>
            </p:cNvPicPr>
            <p:nvPr/>
          </p:nvPicPr>
          <p:blipFill>
            <a:blip r:embed="rId3" cstate="print">
              <a:lum contrast="12000"/>
            </a:blip>
            <a:srcRect/>
            <a:stretch>
              <a:fillRect/>
            </a:stretch>
          </p:blipFill>
          <p:spPr bwMode="auto">
            <a:xfrm>
              <a:off x="3408" y="876"/>
              <a:ext cx="1920" cy="1643"/>
            </a:xfrm>
            <a:prstGeom prst="rect">
              <a:avLst/>
            </a:prstGeom>
            <a:noFill/>
            <a:ln w="9525">
              <a:noFill/>
              <a:miter lim="800000"/>
              <a:headEnd/>
              <a:tailEnd/>
            </a:ln>
          </p:spPr>
        </p:pic>
        <p:pic>
          <p:nvPicPr>
            <p:cNvPr id="41989" name="Picture 4"/>
            <p:cNvPicPr>
              <a:picLocks noChangeAspect="1" noChangeArrowheads="1"/>
            </p:cNvPicPr>
            <p:nvPr/>
          </p:nvPicPr>
          <p:blipFill>
            <a:blip r:embed="rId4" cstate="print"/>
            <a:srcRect/>
            <a:stretch>
              <a:fillRect/>
            </a:stretch>
          </p:blipFill>
          <p:spPr bwMode="auto">
            <a:xfrm>
              <a:off x="192" y="672"/>
              <a:ext cx="2160" cy="1620"/>
            </a:xfrm>
            <a:prstGeom prst="rect">
              <a:avLst/>
            </a:prstGeom>
            <a:noFill/>
            <a:ln w="9525">
              <a:noFill/>
              <a:miter lim="800000"/>
              <a:headEnd/>
              <a:tailEnd/>
            </a:ln>
          </p:spPr>
        </p:pic>
        <p:sp>
          <p:nvSpPr>
            <p:cNvPr id="41990" name="Text Box 5"/>
            <p:cNvSpPr txBox="1">
              <a:spLocks noChangeArrowheads="1"/>
            </p:cNvSpPr>
            <p:nvPr/>
          </p:nvSpPr>
          <p:spPr bwMode="auto">
            <a:xfrm>
              <a:off x="2486" y="3001"/>
              <a:ext cx="116" cy="288"/>
            </a:xfrm>
            <a:prstGeom prst="rect">
              <a:avLst/>
            </a:prstGeom>
            <a:noFill/>
            <a:ln w="9525">
              <a:noFill/>
              <a:miter lim="800000"/>
              <a:headEnd/>
              <a:tailEnd/>
            </a:ln>
          </p:spPr>
          <p:txBody>
            <a:bodyPr wrap="none">
              <a:spAutoFit/>
            </a:bodyPr>
            <a:lstStyle/>
            <a:p>
              <a:endParaRPr lang="en-US" sz="2400" b="0">
                <a:latin typeface="Arial" pitchFamily="34" charset="0"/>
              </a:endParaRPr>
            </a:p>
          </p:txBody>
        </p:sp>
        <p:pic>
          <p:nvPicPr>
            <p:cNvPr id="41991" name="Picture 6" descr="security4"/>
            <p:cNvPicPr>
              <a:picLocks noChangeAspect="1" noChangeArrowheads="1"/>
            </p:cNvPicPr>
            <p:nvPr/>
          </p:nvPicPr>
          <p:blipFill>
            <a:blip r:embed="rId5" cstate="print">
              <a:lum contrast="36000"/>
            </a:blip>
            <a:srcRect/>
            <a:stretch>
              <a:fillRect/>
            </a:stretch>
          </p:blipFill>
          <p:spPr bwMode="auto">
            <a:xfrm>
              <a:off x="1896" y="2208"/>
              <a:ext cx="1968" cy="1791"/>
            </a:xfrm>
            <a:prstGeom prst="rect">
              <a:avLst/>
            </a:prstGeom>
            <a:noFill/>
            <a:ln w="9525">
              <a:noFill/>
              <a:miter lim="800000"/>
              <a:headEnd/>
              <a:tailEnd/>
            </a:ln>
          </p:spPr>
        </p:pic>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533400" y="1752600"/>
            <a:ext cx="7924800" cy="4114800"/>
          </a:xfrm>
        </p:spPr>
        <p:txBody>
          <a:bodyPr/>
          <a:lstStyle/>
          <a:p>
            <a:pPr eaLnBrk="1" hangingPunct="1"/>
            <a:r>
              <a:rPr lang="en-US" smtClean="0"/>
              <a:t>Prevent unauthorized material removal</a:t>
            </a:r>
          </a:p>
          <a:p>
            <a:pPr lvl="1" eaLnBrk="1" hangingPunct="1"/>
            <a:r>
              <a:rPr lang="en-US" sz="3000" smtClean="0"/>
              <a:t>Building / Laboratory / Storage Areas</a:t>
            </a:r>
          </a:p>
          <a:p>
            <a:pPr lvl="1" eaLnBrk="1" hangingPunct="1"/>
            <a:r>
              <a:rPr lang="en-US" sz="3000" smtClean="0"/>
              <a:t>Consolidate products, to extent possible</a:t>
            </a:r>
          </a:p>
          <a:p>
            <a:pPr lvl="1" eaLnBrk="1" hangingPunct="1"/>
            <a:endParaRPr lang="en-US" sz="3000" smtClean="0"/>
          </a:p>
          <a:p>
            <a:pPr eaLnBrk="1" hangingPunct="1"/>
            <a:r>
              <a:rPr lang="en-US" smtClean="0"/>
              <a:t>Establishes control area</a:t>
            </a:r>
          </a:p>
        </p:txBody>
      </p:sp>
      <p:sp>
        <p:nvSpPr>
          <p:cNvPr id="43011" name="Rectangle 3"/>
          <p:cNvSpPr>
            <a:spLocks noGrp="1" noChangeArrowheads="1"/>
          </p:cNvSpPr>
          <p:nvPr>
            <p:ph type="title"/>
          </p:nvPr>
        </p:nvSpPr>
        <p:spPr>
          <a:xfrm>
            <a:off x="685800" y="381000"/>
            <a:ext cx="7793038" cy="1058863"/>
          </a:xfrm>
          <a:noFill/>
        </p:spPr>
        <p:txBody>
          <a:bodyPr/>
          <a:lstStyle/>
          <a:p>
            <a:pPr eaLnBrk="1" hangingPunct="1"/>
            <a:r>
              <a:rPr lang="en-US" smtClean="0"/>
              <a:t>Physical Security/Access Control</a:t>
            </a:r>
          </a:p>
        </p:txBody>
      </p:sp>
      <p:pic>
        <p:nvPicPr>
          <p:cNvPr id="43015" name="Picture 4"/>
          <p:cNvPicPr>
            <a:picLocks noChangeAspect="1" noChangeArrowheads="1"/>
          </p:cNvPicPr>
          <p:nvPr/>
        </p:nvPicPr>
        <p:blipFill>
          <a:blip r:embed="rId2" cstate="print"/>
          <a:srcRect/>
          <a:stretch>
            <a:fillRect/>
          </a:stretch>
        </p:blipFill>
        <p:spPr bwMode="auto">
          <a:xfrm>
            <a:off x="5257800" y="3886200"/>
            <a:ext cx="3429000" cy="2571750"/>
          </a:xfrm>
          <a:prstGeom prst="rect">
            <a:avLst/>
          </a:prstGeom>
          <a:noFill/>
          <a:ln w="9525">
            <a:noFill/>
            <a:miter lim="800000"/>
            <a:headEnd/>
            <a:tailEnd/>
          </a:ln>
        </p:spPr>
      </p:pic>
      <p:sp>
        <p:nvSpPr>
          <p:cNvPr id="43016" name="Text Box 5"/>
          <p:cNvSpPr txBox="1">
            <a:spLocks noChangeArrowheads="1"/>
          </p:cNvSpPr>
          <p:nvPr/>
        </p:nvSpPr>
        <p:spPr bwMode="auto">
          <a:xfrm>
            <a:off x="3946525" y="47640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533400" y="2133600"/>
            <a:ext cx="8610600" cy="4114800"/>
          </a:xfrm>
        </p:spPr>
        <p:txBody>
          <a:bodyPr/>
          <a:lstStyle/>
          <a:p>
            <a:pPr eaLnBrk="1" hangingPunct="1"/>
            <a:r>
              <a:rPr lang="en-US" smtClean="0"/>
              <a:t>Limits Access: </a:t>
            </a:r>
          </a:p>
          <a:p>
            <a:pPr lvl="1" eaLnBrk="1" hangingPunct="1"/>
            <a:r>
              <a:rPr lang="en-US" sz="3000" smtClean="0"/>
              <a:t>Establishes authorized personnel</a:t>
            </a:r>
          </a:p>
          <a:p>
            <a:pPr lvl="1" eaLnBrk="1" hangingPunct="1"/>
            <a:r>
              <a:rPr lang="en-US" sz="3000" smtClean="0"/>
              <a:t>Detects unauthorized entry </a:t>
            </a:r>
          </a:p>
          <a:p>
            <a:pPr eaLnBrk="1" hangingPunct="1"/>
            <a:r>
              <a:rPr lang="en-US" smtClean="0"/>
              <a:t>Considers “escorted entry” needs</a:t>
            </a:r>
          </a:p>
          <a:p>
            <a:pPr lvl="1" eaLnBrk="1" hangingPunct="1"/>
            <a:r>
              <a:rPr lang="en-US" sz="3000" smtClean="0"/>
              <a:t>Visitors, Maintenance, Emergency Staff</a:t>
            </a:r>
          </a:p>
          <a:p>
            <a:pPr eaLnBrk="1" hangingPunct="1"/>
            <a:endParaRPr lang="en-US" smtClean="0"/>
          </a:p>
        </p:txBody>
      </p:sp>
      <p:sp>
        <p:nvSpPr>
          <p:cNvPr id="44035" name="Rectangle 3"/>
          <p:cNvSpPr>
            <a:spLocks noGrp="1" noChangeArrowheads="1"/>
          </p:cNvSpPr>
          <p:nvPr>
            <p:ph type="title"/>
          </p:nvPr>
        </p:nvSpPr>
        <p:spPr>
          <a:xfrm>
            <a:off x="685800" y="381000"/>
            <a:ext cx="7793038" cy="1058863"/>
          </a:xfrm>
          <a:noFill/>
        </p:spPr>
        <p:txBody>
          <a:bodyPr/>
          <a:lstStyle/>
          <a:p>
            <a:pPr eaLnBrk="1" hangingPunct="1"/>
            <a:r>
              <a:rPr lang="en-US" smtClean="0"/>
              <a:t>Physical Security/Access Control (cont…)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0"/>
          <p:cNvGrpSpPr>
            <a:grpSpLocks/>
          </p:cNvGrpSpPr>
          <p:nvPr/>
        </p:nvGrpSpPr>
        <p:grpSpPr bwMode="auto">
          <a:xfrm>
            <a:off x="990600" y="1447800"/>
            <a:ext cx="7620000" cy="5060950"/>
            <a:chOff x="624" y="912"/>
            <a:chExt cx="4800" cy="3188"/>
          </a:xfrm>
        </p:grpSpPr>
        <p:pic>
          <p:nvPicPr>
            <p:cNvPr id="45060" name="Picture 3"/>
            <p:cNvPicPr>
              <a:picLocks noChangeAspect="1" noChangeArrowheads="1"/>
            </p:cNvPicPr>
            <p:nvPr/>
          </p:nvPicPr>
          <p:blipFill>
            <a:blip r:embed="rId2" cstate="print"/>
            <a:srcRect/>
            <a:stretch>
              <a:fillRect/>
            </a:stretch>
          </p:blipFill>
          <p:spPr bwMode="auto">
            <a:xfrm>
              <a:off x="2112" y="1488"/>
              <a:ext cx="1732" cy="1593"/>
            </a:xfrm>
            <a:prstGeom prst="rect">
              <a:avLst/>
            </a:prstGeom>
            <a:noFill/>
            <a:ln w="9525">
              <a:noFill/>
              <a:miter lim="800000"/>
              <a:headEnd/>
              <a:tailEnd/>
            </a:ln>
          </p:spPr>
        </p:pic>
        <p:sp>
          <p:nvSpPr>
            <p:cNvPr id="45061" name="Text Box 4"/>
            <p:cNvSpPr txBox="1">
              <a:spLocks noChangeArrowheads="1"/>
            </p:cNvSpPr>
            <p:nvPr/>
          </p:nvSpPr>
          <p:spPr bwMode="auto">
            <a:xfrm>
              <a:off x="3878" y="2425"/>
              <a:ext cx="116" cy="288"/>
            </a:xfrm>
            <a:prstGeom prst="rect">
              <a:avLst/>
            </a:prstGeom>
            <a:noFill/>
            <a:ln w="9525">
              <a:noFill/>
              <a:miter lim="800000"/>
              <a:headEnd/>
              <a:tailEnd/>
            </a:ln>
          </p:spPr>
          <p:txBody>
            <a:bodyPr wrap="none">
              <a:spAutoFit/>
            </a:bodyPr>
            <a:lstStyle/>
            <a:p>
              <a:endParaRPr lang="en-US" sz="2400" b="0">
                <a:latin typeface="Arial" pitchFamily="34" charset="0"/>
              </a:endParaRPr>
            </a:p>
          </p:txBody>
        </p:sp>
        <p:pic>
          <p:nvPicPr>
            <p:cNvPr id="45062" name="Picture 5" descr="j16"/>
            <p:cNvPicPr>
              <a:picLocks noChangeAspect="1" noChangeArrowheads="1"/>
            </p:cNvPicPr>
            <p:nvPr/>
          </p:nvPicPr>
          <p:blipFill>
            <a:blip r:embed="rId3" cstate="print"/>
            <a:srcRect/>
            <a:stretch>
              <a:fillRect/>
            </a:stretch>
          </p:blipFill>
          <p:spPr bwMode="auto">
            <a:xfrm>
              <a:off x="624" y="912"/>
              <a:ext cx="1694" cy="1440"/>
            </a:xfrm>
            <a:prstGeom prst="rect">
              <a:avLst/>
            </a:prstGeom>
            <a:noFill/>
            <a:ln w="9525">
              <a:noFill/>
              <a:miter lim="800000"/>
              <a:headEnd/>
              <a:tailEnd/>
            </a:ln>
          </p:spPr>
        </p:pic>
        <p:sp>
          <p:nvSpPr>
            <p:cNvPr id="45063" name="Text Box 6"/>
            <p:cNvSpPr txBox="1">
              <a:spLocks noChangeArrowheads="1"/>
            </p:cNvSpPr>
            <p:nvPr/>
          </p:nvSpPr>
          <p:spPr bwMode="auto">
            <a:xfrm>
              <a:off x="4118" y="3145"/>
              <a:ext cx="116" cy="288"/>
            </a:xfrm>
            <a:prstGeom prst="rect">
              <a:avLst/>
            </a:prstGeom>
            <a:noFill/>
            <a:ln w="9525">
              <a:noFill/>
              <a:miter lim="800000"/>
              <a:headEnd/>
              <a:tailEnd/>
            </a:ln>
          </p:spPr>
          <p:txBody>
            <a:bodyPr wrap="none">
              <a:spAutoFit/>
            </a:bodyPr>
            <a:lstStyle/>
            <a:p>
              <a:endParaRPr lang="en-US" sz="2400" b="0">
                <a:latin typeface="Arial" pitchFamily="34" charset="0"/>
              </a:endParaRPr>
            </a:p>
          </p:txBody>
        </p:sp>
        <p:pic>
          <p:nvPicPr>
            <p:cNvPr id="45064" name="Picture 7" descr="j6"/>
            <p:cNvPicPr>
              <a:picLocks noChangeAspect="1" noChangeArrowheads="1"/>
            </p:cNvPicPr>
            <p:nvPr/>
          </p:nvPicPr>
          <p:blipFill>
            <a:blip r:embed="rId4" cstate="print"/>
            <a:srcRect/>
            <a:stretch>
              <a:fillRect/>
            </a:stretch>
          </p:blipFill>
          <p:spPr bwMode="auto">
            <a:xfrm>
              <a:off x="3552" y="2736"/>
              <a:ext cx="1872" cy="1364"/>
            </a:xfrm>
            <a:prstGeom prst="rect">
              <a:avLst/>
            </a:prstGeom>
            <a:noFill/>
            <a:ln w="9525">
              <a:noFill/>
              <a:miter lim="800000"/>
              <a:headEnd/>
              <a:tailEnd/>
            </a:ln>
          </p:spPr>
        </p:pic>
      </p:grpSp>
      <p:sp>
        <p:nvSpPr>
          <p:cNvPr id="45059" name="Rectangle 8"/>
          <p:cNvSpPr>
            <a:spLocks noGrp="1" noChangeArrowheads="1"/>
          </p:cNvSpPr>
          <p:nvPr>
            <p:ph type="title"/>
          </p:nvPr>
        </p:nvSpPr>
        <p:spPr>
          <a:xfrm>
            <a:off x="685800" y="381000"/>
            <a:ext cx="7793038" cy="1058863"/>
          </a:xfrm>
          <a:noFill/>
        </p:spPr>
        <p:txBody>
          <a:bodyPr/>
          <a:lstStyle/>
          <a:p>
            <a:pPr eaLnBrk="1" hangingPunct="1"/>
            <a:r>
              <a:rPr lang="en-US" smtClean="0"/>
              <a:t>Access Controls</a:t>
            </a:r>
            <a:br>
              <a:rPr lang="en-US" smtClean="0"/>
            </a:br>
            <a:r>
              <a:rPr lang="en-US" sz="2800" i="1" smtClean="0"/>
              <a:t>Examples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76200" y="2133600"/>
            <a:ext cx="9144000" cy="4114800"/>
          </a:xfrm>
        </p:spPr>
        <p:txBody>
          <a:bodyPr/>
          <a:lstStyle/>
          <a:p>
            <a:pPr algn="ctr" eaLnBrk="1" hangingPunct="1">
              <a:buClrTx/>
              <a:buFontTx/>
              <a:buNone/>
            </a:pPr>
            <a:r>
              <a:rPr lang="en-US" u="sng" smtClean="0"/>
              <a:t>Tiered or Combination Approach</a:t>
            </a:r>
          </a:p>
          <a:p>
            <a:pPr eaLnBrk="1" hangingPunct="1">
              <a:buClrTx/>
              <a:buFontTx/>
              <a:buNone/>
            </a:pPr>
            <a:r>
              <a:rPr lang="en-US" smtClean="0"/>
              <a:t>			</a:t>
            </a:r>
            <a:r>
              <a:rPr lang="en-US" sz="2600" smtClean="0"/>
              <a:t>Guards			Fence/s </a:t>
            </a:r>
          </a:p>
          <a:p>
            <a:pPr eaLnBrk="1" hangingPunct="1">
              <a:buClrTx/>
              <a:buFontTx/>
              <a:buNone/>
            </a:pPr>
            <a:r>
              <a:rPr lang="en-US" sz="2600" smtClean="0"/>
              <a:t>			Cameras	 		Alarms</a:t>
            </a:r>
          </a:p>
          <a:p>
            <a:pPr eaLnBrk="1" hangingPunct="1">
              <a:buClrTx/>
              <a:buFontTx/>
              <a:buNone/>
            </a:pPr>
            <a:r>
              <a:rPr lang="en-US" sz="2600" smtClean="0"/>
              <a:t>			ID Badges			Manual Lock &amp; Keys</a:t>
            </a:r>
          </a:p>
          <a:p>
            <a:pPr eaLnBrk="1" hangingPunct="1">
              <a:buClrTx/>
              <a:buFontTx/>
              <a:buNone/>
            </a:pPr>
            <a:r>
              <a:rPr lang="en-US" sz="2600" smtClean="0"/>
              <a:t>			Electronic Keys 		Biometrics</a:t>
            </a:r>
            <a:r>
              <a:rPr lang="en-US" smtClean="0"/>
              <a:t>	</a:t>
            </a:r>
          </a:p>
          <a:p>
            <a:pPr eaLnBrk="1" hangingPunct="1">
              <a:buClrTx/>
              <a:buFontTx/>
              <a:buNone/>
            </a:pPr>
            <a:endParaRPr lang="en-US" smtClean="0"/>
          </a:p>
          <a:p>
            <a:pPr eaLnBrk="1" hangingPunct="1"/>
            <a:endParaRPr lang="en-US" smtClean="0"/>
          </a:p>
        </p:txBody>
      </p:sp>
      <p:sp>
        <p:nvSpPr>
          <p:cNvPr id="46083" name="Rectangle 3"/>
          <p:cNvSpPr>
            <a:spLocks noGrp="1" noChangeArrowheads="1"/>
          </p:cNvSpPr>
          <p:nvPr>
            <p:ph type="title"/>
          </p:nvPr>
        </p:nvSpPr>
        <p:spPr>
          <a:xfrm>
            <a:off x="685800" y="381000"/>
            <a:ext cx="7793038" cy="1058863"/>
          </a:xfrm>
          <a:noFill/>
        </p:spPr>
        <p:txBody>
          <a:bodyPr/>
          <a:lstStyle/>
          <a:p>
            <a:pPr eaLnBrk="1" hangingPunct="1"/>
            <a:r>
              <a:rPr lang="en-US" smtClean="0"/>
              <a:t>Access Control</a:t>
            </a:r>
            <a:br>
              <a:rPr lang="en-US" smtClean="0"/>
            </a:br>
            <a:r>
              <a:rPr lang="en-US" sz="2800" i="1" smtClean="0"/>
              <a:t>Examples</a:t>
            </a:r>
          </a:p>
        </p:txBody>
      </p:sp>
      <p:grpSp>
        <p:nvGrpSpPr>
          <p:cNvPr id="46084" name="Group 8"/>
          <p:cNvGrpSpPr>
            <a:grpSpLocks/>
          </p:cNvGrpSpPr>
          <p:nvPr/>
        </p:nvGrpSpPr>
        <p:grpSpPr bwMode="auto">
          <a:xfrm>
            <a:off x="2819400" y="4114800"/>
            <a:ext cx="3581400" cy="2519363"/>
            <a:chOff x="-288" y="2496"/>
            <a:chExt cx="2256" cy="1587"/>
          </a:xfrm>
        </p:grpSpPr>
        <p:sp>
          <p:nvSpPr>
            <p:cNvPr id="46085" name="AutoShape 4"/>
            <p:cNvSpPr>
              <a:spLocks noChangeArrowheads="1"/>
            </p:cNvSpPr>
            <p:nvPr/>
          </p:nvSpPr>
          <p:spPr bwMode="auto">
            <a:xfrm>
              <a:off x="-288" y="2496"/>
              <a:ext cx="2256" cy="1584"/>
            </a:xfrm>
            <a:prstGeom prst="triangle">
              <a:avLst>
                <a:gd name="adj" fmla="val 50000"/>
              </a:avLst>
            </a:prstGeom>
            <a:solidFill>
              <a:srgbClr val="66FFFF"/>
            </a:solidFill>
            <a:ln w="9525">
              <a:solidFill>
                <a:schemeClr val="tx1"/>
              </a:solidFill>
              <a:miter lim="800000"/>
              <a:headEnd/>
              <a:tailEnd/>
            </a:ln>
          </p:spPr>
          <p:txBody>
            <a:bodyPr wrap="none" anchor="ctr"/>
            <a:lstStyle/>
            <a:p>
              <a:pPr algn="ctr"/>
              <a:endParaRPr lang="en-US">
                <a:solidFill>
                  <a:srgbClr val="FFFF00"/>
                </a:solidFill>
              </a:endParaRPr>
            </a:p>
          </p:txBody>
        </p:sp>
        <p:sp>
          <p:nvSpPr>
            <p:cNvPr id="46086" name="Text Box 6"/>
            <p:cNvSpPr txBox="1">
              <a:spLocks noChangeArrowheads="1"/>
            </p:cNvSpPr>
            <p:nvPr/>
          </p:nvSpPr>
          <p:spPr bwMode="auto">
            <a:xfrm>
              <a:off x="-71" y="2813"/>
              <a:ext cx="1823" cy="1270"/>
            </a:xfrm>
            <a:prstGeom prst="rect">
              <a:avLst/>
            </a:prstGeom>
            <a:noFill/>
            <a:ln w="9525">
              <a:noFill/>
              <a:miter lim="800000"/>
              <a:headEnd/>
              <a:tailEnd/>
            </a:ln>
          </p:spPr>
          <p:txBody>
            <a:bodyPr wrap="none">
              <a:spAutoFit/>
            </a:bodyPr>
            <a:lstStyle/>
            <a:p>
              <a:pPr algn="ctr"/>
              <a:r>
                <a:rPr lang="en-US" sz="1200">
                  <a:solidFill>
                    <a:srgbClr val="003399"/>
                  </a:solidFill>
                </a:rPr>
                <a:t>Alarms</a:t>
              </a:r>
            </a:p>
            <a:p>
              <a:pPr algn="ctr"/>
              <a:r>
                <a:rPr lang="en-US" sz="1400">
                  <a:solidFill>
                    <a:srgbClr val="003399"/>
                  </a:solidFill>
                </a:rPr>
                <a:t>Fences</a:t>
              </a:r>
            </a:p>
            <a:p>
              <a:pPr algn="ctr"/>
              <a:r>
                <a:rPr lang="en-US" sz="1600">
                  <a:solidFill>
                    <a:srgbClr val="003399"/>
                  </a:solidFill>
                </a:rPr>
                <a:t>Guards</a:t>
              </a:r>
            </a:p>
            <a:p>
              <a:pPr algn="ctr"/>
              <a:r>
                <a:rPr lang="en-US" sz="1800">
                  <a:solidFill>
                    <a:srgbClr val="003399"/>
                  </a:solidFill>
                </a:rPr>
                <a:t>Cameras</a:t>
              </a:r>
            </a:p>
            <a:p>
              <a:pPr algn="ctr"/>
              <a:r>
                <a:rPr lang="en-US" sz="1900">
                  <a:solidFill>
                    <a:srgbClr val="003399"/>
                  </a:solidFill>
                </a:rPr>
                <a:t>ID badges</a:t>
              </a:r>
            </a:p>
            <a:p>
              <a:pPr algn="ctr"/>
              <a:r>
                <a:rPr lang="en-US" sz="2200">
                  <a:solidFill>
                    <a:srgbClr val="003399"/>
                  </a:solidFill>
                </a:rPr>
                <a:t>Biometics</a:t>
              </a:r>
            </a:p>
            <a:p>
              <a:pPr algn="ctr"/>
              <a:r>
                <a:rPr lang="en-US" sz="2400">
                  <a:solidFill>
                    <a:srgbClr val="003399"/>
                  </a:solidFill>
                </a:rPr>
                <a:t>Manual Lock &amp; Key</a:t>
              </a: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533400" y="2133600"/>
            <a:ext cx="8610600" cy="4114800"/>
          </a:xfrm>
        </p:spPr>
        <p:txBody>
          <a:bodyPr/>
          <a:lstStyle/>
          <a:p>
            <a:pPr eaLnBrk="1" hangingPunct="1"/>
            <a:r>
              <a:rPr lang="en-US" smtClean="0"/>
              <a:t>Employee Security</a:t>
            </a:r>
          </a:p>
          <a:p>
            <a:pPr eaLnBrk="1" hangingPunct="1"/>
            <a:r>
              <a:rPr lang="en-US" smtClean="0"/>
              <a:t>Evaluates “trust level” </a:t>
            </a:r>
          </a:p>
          <a:p>
            <a:pPr lvl="1" eaLnBrk="1" hangingPunct="1"/>
            <a:r>
              <a:rPr lang="en-US" sz="3000" smtClean="0"/>
              <a:t>Integrity of individual</a:t>
            </a:r>
          </a:p>
          <a:p>
            <a:pPr lvl="1" eaLnBrk="1" hangingPunct="1"/>
            <a:r>
              <a:rPr lang="en-US" sz="3000" smtClean="0"/>
              <a:t>Good character vs. Illegal activities</a:t>
            </a:r>
          </a:p>
          <a:p>
            <a:pPr eaLnBrk="1" hangingPunct="1"/>
            <a:r>
              <a:rPr lang="en-US" smtClean="0"/>
              <a:t>Methods:  Police background checks,</a:t>
            </a:r>
          </a:p>
          <a:p>
            <a:pPr eaLnBrk="1" hangingPunct="1">
              <a:buClrTx/>
              <a:buFontTx/>
              <a:buNone/>
            </a:pPr>
            <a:r>
              <a:rPr lang="en-US" smtClean="0"/>
              <a:t>		Credit checks, Personal references</a:t>
            </a:r>
          </a:p>
          <a:p>
            <a:pPr lvl="1" eaLnBrk="1" hangingPunct="1"/>
            <a:endParaRPr lang="en-US" sz="3000" smtClean="0"/>
          </a:p>
          <a:p>
            <a:pPr eaLnBrk="1" hangingPunct="1"/>
            <a:endParaRPr lang="en-US" smtClean="0"/>
          </a:p>
        </p:txBody>
      </p:sp>
      <p:sp>
        <p:nvSpPr>
          <p:cNvPr id="47107" name="Rectangle 3"/>
          <p:cNvSpPr>
            <a:spLocks noGrp="1" noChangeArrowheads="1"/>
          </p:cNvSpPr>
          <p:nvPr>
            <p:ph type="title"/>
          </p:nvPr>
        </p:nvSpPr>
        <p:spPr>
          <a:xfrm>
            <a:off x="685800" y="381000"/>
            <a:ext cx="7793038" cy="1058863"/>
          </a:xfrm>
          <a:noFill/>
        </p:spPr>
        <p:txBody>
          <a:bodyPr/>
          <a:lstStyle/>
          <a:p>
            <a:pPr eaLnBrk="1" hangingPunct="1"/>
            <a:r>
              <a:rPr lang="en-US" smtClean="0"/>
              <a:t>Personnel Management</a:t>
            </a:r>
          </a:p>
        </p:txBody>
      </p:sp>
      <p:pic>
        <p:nvPicPr>
          <p:cNvPr id="47108" name="Picture 14" descr="technical_staff_small"/>
          <p:cNvPicPr>
            <a:picLocks noChangeAspect="1" noChangeArrowheads="1"/>
          </p:cNvPicPr>
          <p:nvPr/>
        </p:nvPicPr>
        <p:blipFill>
          <a:blip r:embed="rId2" cstate="print"/>
          <a:srcRect/>
          <a:stretch>
            <a:fillRect/>
          </a:stretch>
        </p:blipFill>
        <p:spPr bwMode="auto">
          <a:xfrm>
            <a:off x="6324600" y="1524000"/>
            <a:ext cx="2266950" cy="1798638"/>
          </a:xfrm>
          <a:prstGeom prst="rect">
            <a:avLst/>
          </a:prstGeom>
          <a:noFill/>
          <a:ln w="9525">
            <a:solidFill>
              <a:schemeClr val="tx1"/>
            </a:solid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1066800" y="1905000"/>
            <a:ext cx="7010400" cy="4419600"/>
          </a:xfrm>
        </p:spPr>
        <p:txBody>
          <a:bodyPr/>
          <a:lstStyle/>
          <a:p>
            <a:pPr eaLnBrk="1" hangingPunct="1"/>
            <a:r>
              <a:rPr lang="en-US" smtClean="0"/>
              <a:t>Tracks agent </a:t>
            </a:r>
          </a:p>
          <a:p>
            <a:pPr lvl="1" eaLnBrk="1" hangingPunct="1"/>
            <a:r>
              <a:rPr lang="en-US" sz="3000" smtClean="0"/>
              <a:t>Use, Storage, Transfer, Destruction</a:t>
            </a:r>
          </a:p>
          <a:p>
            <a:pPr eaLnBrk="1" hangingPunct="1">
              <a:buClrTx/>
              <a:buFontTx/>
              <a:buNone/>
            </a:pPr>
            <a:r>
              <a:rPr lang="en-US" u="sng" smtClean="0"/>
              <a:t>Three “w”</a:t>
            </a:r>
          </a:p>
          <a:p>
            <a:pPr eaLnBrk="1" hangingPunct="1"/>
            <a:r>
              <a:rPr lang="en-US" smtClean="0"/>
              <a:t>Who’s = Responsible person</a:t>
            </a:r>
          </a:p>
          <a:p>
            <a:pPr eaLnBrk="1" hangingPunct="1"/>
            <a:r>
              <a:rPr lang="en-US" smtClean="0"/>
              <a:t>What = Identifies agent</a:t>
            </a:r>
          </a:p>
          <a:p>
            <a:pPr lvl="1" eaLnBrk="1" hangingPunct="1"/>
            <a:r>
              <a:rPr lang="en-US" sz="3000" smtClean="0"/>
              <a:t>Form of agent &amp; Amount</a:t>
            </a:r>
          </a:p>
          <a:p>
            <a:pPr eaLnBrk="1" hangingPunct="1"/>
            <a:r>
              <a:rPr lang="en-US" smtClean="0"/>
              <a:t>Where = Location/s</a:t>
            </a:r>
            <a:endParaRPr lang="en-US" u="sng" smtClean="0"/>
          </a:p>
        </p:txBody>
      </p:sp>
      <p:sp>
        <p:nvSpPr>
          <p:cNvPr id="48131" name="Rectangle 3"/>
          <p:cNvSpPr>
            <a:spLocks noGrp="1" noChangeArrowheads="1"/>
          </p:cNvSpPr>
          <p:nvPr>
            <p:ph type="title"/>
          </p:nvPr>
        </p:nvSpPr>
        <p:spPr>
          <a:xfrm>
            <a:off x="685800" y="381000"/>
            <a:ext cx="7793038" cy="1058863"/>
          </a:xfrm>
          <a:noFill/>
        </p:spPr>
        <p:txBody>
          <a:bodyPr/>
          <a:lstStyle/>
          <a:p>
            <a:pPr eaLnBrk="1" hangingPunct="1"/>
            <a:r>
              <a:rPr lang="en-US" smtClean="0"/>
              <a:t>Inventory and Accountability</a:t>
            </a:r>
            <a:endParaRPr lang="en-US" i="1" smtClean="0"/>
          </a:p>
        </p:txBody>
      </p:sp>
      <p:pic>
        <p:nvPicPr>
          <p:cNvPr id="48132" name="Picture 4" descr="18136"/>
          <p:cNvPicPr>
            <a:picLocks noChangeAspect="1" noChangeArrowheads="1"/>
          </p:cNvPicPr>
          <p:nvPr/>
        </p:nvPicPr>
        <p:blipFill>
          <a:blip r:embed="rId2" cstate="print"/>
          <a:srcRect/>
          <a:stretch>
            <a:fillRect/>
          </a:stretch>
        </p:blipFill>
        <p:spPr bwMode="auto">
          <a:xfrm>
            <a:off x="6477000" y="3581400"/>
            <a:ext cx="2362200" cy="2112963"/>
          </a:xfrm>
          <a:prstGeom prst="rect">
            <a:avLst/>
          </a:prstGeom>
          <a:noFill/>
          <a:ln w="57150">
            <a:solidFill>
              <a:schemeClr val="bg1"/>
            </a:solid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1668463"/>
          </a:xfrm>
        </p:spPr>
        <p:txBody>
          <a:bodyPr/>
          <a:lstStyle/>
          <a:p>
            <a:pPr eaLnBrk="1" hangingPunct="1"/>
            <a:r>
              <a:rPr lang="en-US" smtClean="0"/>
              <a:t>Accountability</a:t>
            </a:r>
            <a:r>
              <a:rPr lang="en-US" b="0" i="1" smtClean="0"/>
              <a:t> (cont…)</a:t>
            </a:r>
          </a:p>
        </p:txBody>
      </p:sp>
      <p:sp>
        <p:nvSpPr>
          <p:cNvPr id="49155" name="Rectangle 3"/>
          <p:cNvSpPr>
            <a:spLocks noGrp="1" noChangeArrowheads="1"/>
          </p:cNvSpPr>
          <p:nvPr>
            <p:ph type="body" idx="1"/>
          </p:nvPr>
        </p:nvSpPr>
        <p:spPr>
          <a:xfrm>
            <a:off x="381000" y="1676400"/>
            <a:ext cx="8382000" cy="4419600"/>
          </a:xfrm>
        </p:spPr>
        <p:txBody>
          <a:bodyPr/>
          <a:lstStyle/>
          <a:p>
            <a:pPr eaLnBrk="1" hangingPunct="1">
              <a:buClrTx/>
              <a:buFontTx/>
              <a:buNone/>
            </a:pPr>
            <a:r>
              <a:rPr lang="en-US" u="sng" smtClean="0"/>
              <a:t>Management defines:</a:t>
            </a:r>
          </a:p>
          <a:p>
            <a:pPr eaLnBrk="1" hangingPunct="1"/>
            <a:r>
              <a:rPr lang="en-US" smtClean="0"/>
              <a:t>What materials subject to accountability</a:t>
            </a:r>
          </a:p>
          <a:p>
            <a:pPr eaLnBrk="1" hangingPunct="1"/>
            <a:r>
              <a:rPr lang="en-US" smtClean="0"/>
              <a:t>Documentation - reporting  procedures</a:t>
            </a:r>
          </a:p>
          <a:p>
            <a:pPr lvl="1" eaLnBrk="1" hangingPunct="1"/>
            <a:r>
              <a:rPr lang="en-US" smtClean="0"/>
              <a:t>Record keeping practices</a:t>
            </a:r>
          </a:p>
          <a:p>
            <a:pPr lvl="1" eaLnBrk="1" hangingPunct="1"/>
            <a:r>
              <a:rPr lang="en-US" smtClean="0"/>
              <a:t>Electronic files vs. Log books</a:t>
            </a:r>
          </a:p>
          <a:p>
            <a:pPr lvl="1" eaLnBrk="1" hangingPunct="1"/>
            <a:r>
              <a:rPr lang="en-US" smtClean="0"/>
              <a:t>Inventory procedures </a:t>
            </a:r>
          </a:p>
          <a:p>
            <a:pPr lvl="1" eaLnBrk="1" hangingPunct="1"/>
            <a:r>
              <a:rPr lang="en-US" smtClean="0"/>
              <a:t>Working stocks vs. Repository stocks</a:t>
            </a:r>
          </a:p>
        </p:txBody>
      </p:sp>
      <p:sp>
        <p:nvSpPr>
          <p:cNvPr id="49156" name="Text Box 4"/>
          <p:cNvSpPr txBox="1">
            <a:spLocks noChangeArrowheads="1"/>
          </p:cNvSpPr>
          <p:nvPr/>
        </p:nvSpPr>
        <p:spPr bwMode="auto">
          <a:xfrm>
            <a:off x="914400" y="5638800"/>
            <a:ext cx="7461250" cy="641350"/>
          </a:xfrm>
          <a:prstGeom prst="rect">
            <a:avLst/>
          </a:prstGeom>
          <a:noFill/>
          <a:ln w="9525">
            <a:noFill/>
            <a:miter lim="800000"/>
            <a:headEnd/>
            <a:tailEnd/>
          </a:ln>
        </p:spPr>
        <p:txBody>
          <a:bodyPr wrap="none">
            <a:spAutoFit/>
          </a:bodyPr>
          <a:lstStyle/>
          <a:p>
            <a:r>
              <a:rPr lang="en-US">
                <a:solidFill>
                  <a:srgbClr val="66FFFF"/>
                </a:solidFill>
              </a:rPr>
              <a:t>Integrated with Information Security</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228600"/>
            <a:ext cx="9144000" cy="1020763"/>
          </a:xfrm>
          <a:noFill/>
        </p:spPr>
        <p:txBody>
          <a:bodyPr/>
          <a:lstStyle/>
          <a:p>
            <a:pPr eaLnBrk="1" hangingPunct="1"/>
            <a:r>
              <a:rPr lang="en-US" smtClean="0"/>
              <a:t>Information Security</a:t>
            </a:r>
            <a:endParaRPr lang="en-US" i="1" smtClean="0"/>
          </a:p>
        </p:txBody>
      </p:sp>
      <p:grpSp>
        <p:nvGrpSpPr>
          <p:cNvPr id="50179" name="Group 7"/>
          <p:cNvGrpSpPr>
            <a:grpSpLocks/>
          </p:cNvGrpSpPr>
          <p:nvPr/>
        </p:nvGrpSpPr>
        <p:grpSpPr bwMode="auto">
          <a:xfrm>
            <a:off x="762000" y="1905000"/>
            <a:ext cx="7620000" cy="3013075"/>
            <a:chOff x="480" y="1200"/>
            <a:chExt cx="4800" cy="1898"/>
          </a:xfrm>
        </p:grpSpPr>
        <p:pic>
          <p:nvPicPr>
            <p:cNvPr id="50180" name="Picture 4" descr="MVC-003F"/>
            <p:cNvPicPr>
              <a:picLocks noChangeAspect="1" noChangeArrowheads="1"/>
            </p:cNvPicPr>
            <p:nvPr/>
          </p:nvPicPr>
          <p:blipFill>
            <a:blip r:embed="rId2" cstate="print">
              <a:lum bright="12000"/>
            </a:blip>
            <a:srcRect/>
            <a:stretch>
              <a:fillRect/>
            </a:stretch>
          </p:blipFill>
          <p:spPr bwMode="auto">
            <a:xfrm>
              <a:off x="480" y="1204"/>
              <a:ext cx="2448" cy="1876"/>
            </a:xfrm>
            <a:prstGeom prst="rect">
              <a:avLst/>
            </a:prstGeom>
            <a:noFill/>
            <a:ln w="9525">
              <a:noFill/>
              <a:miter lim="800000"/>
              <a:headEnd/>
              <a:tailEnd/>
            </a:ln>
          </p:spPr>
        </p:pic>
        <p:pic>
          <p:nvPicPr>
            <p:cNvPr id="50181" name="Picture 5" descr="MPj04021490000[1]"/>
            <p:cNvPicPr>
              <a:picLocks noChangeAspect="1" noChangeArrowheads="1"/>
            </p:cNvPicPr>
            <p:nvPr/>
          </p:nvPicPr>
          <p:blipFill>
            <a:blip r:embed="rId3" cstate="print"/>
            <a:srcRect/>
            <a:stretch>
              <a:fillRect/>
            </a:stretch>
          </p:blipFill>
          <p:spPr bwMode="auto">
            <a:xfrm>
              <a:off x="3168" y="1200"/>
              <a:ext cx="2112" cy="1898"/>
            </a:xfrm>
            <a:prstGeom prst="rect">
              <a:avLst/>
            </a:prstGeom>
            <a:noFill/>
            <a:ln w="9525">
              <a:noFill/>
              <a:miter lim="800000"/>
              <a:headEnd/>
              <a:tailEnd/>
            </a:ln>
          </p:spPr>
        </p:pic>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762000" y="1828800"/>
            <a:ext cx="7772400" cy="4572000"/>
          </a:xfrm>
        </p:spPr>
        <p:txBody>
          <a:bodyPr/>
          <a:lstStyle/>
          <a:p>
            <a:pPr eaLnBrk="1" hangingPunct="1"/>
            <a:r>
              <a:rPr lang="en-US" smtClean="0"/>
              <a:t>Protect sensitive information or data</a:t>
            </a:r>
          </a:p>
          <a:p>
            <a:pPr lvl="1" eaLnBrk="1" hangingPunct="1"/>
            <a:r>
              <a:rPr lang="en-US" sz="3000" smtClean="0"/>
              <a:t>Security plans		Access controls</a:t>
            </a:r>
          </a:p>
          <a:p>
            <a:pPr lvl="1" eaLnBrk="1" hangingPunct="1"/>
            <a:r>
              <a:rPr lang="en-US" sz="3000" smtClean="0"/>
              <a:t>Agent inventories	Storage</a:t>
            </a:r>
          </a:p>
          <a:p>
            <a:pPr eaLnBrk="1" hangingPunct="1"/>
            <a:r>
              <a:rPr lang="en-US" smtClean="0"/>
              <a:t>Written security policies / practices </a:t>
            </a:r>
          </a:p>
          <a:p>
            <a:pPr eaLnBrk="1" hangingPunct="1"/>
            <a:r>
              <a:rPr lang="en-US" smtClean="0"/>
              <a:t>Data access </a:t>
            </a:r>
          </a:p>
          <a:p>
            <a:pPr lvl="1" eaLnBrk="1" hangingPunct="1"/>
            <a:r>
              <a:rPr lang="en-US" sz="3000" smtClean="0"/>
              <a:t>Limited (official use only)</a:t>
            </a:r>
          </a:p>
          <a:p>
            <a:pPr lvl="1" eaLnBrk="1" hangingPunct="1"/>
            <a:r>
              <a:rPr lang="en-US" sz="3000" smtClean="0"/>
              <a:t>Restricted (classified) </a:t>
            </a:r>
          </a:p>
        </p:txBody>
      </p:sp>
      <p:sp>
        <p:nvSpPr>
          <p:cNvPr id="51203" name="Rectangle 3"/>
          <p:cNvSpPr>
            <a:spLocks noGrp="1" noChangeArrowheads="1"/>
          </p:cNvSpPr>
          <p:nvPr>
            <p:ph type="title"/>
          </p:nvPr>
        </p:nvSpPr>
        <p:spPr>
          <a:xfrm>
            <a:off x="0" y="427038"/>
            <a:ext cx="9144000" cy="1020762"/>
          </a:xfrm>
          <a:noFill/>
        </p:spPr>
        <p:txBody>
          <a:bodyPr/>
          <a:lstStyle/>
          <a:p>
            <a:pPr eaLnBrk="1" hangingPunct="1"/>
            <a:r>
              <a:rPr lang="en-US" smtClean="0"/>
              <a:t>Information Security</a:t>
            </a:r>
            <a:endParaRPr lang="en-US" i="1" smtClean="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Biosafety vs. Biosecurity</a:t>
            </a:r>
            <a:br>
              <a:rPr lang="en-US" smtClean="0"/>
            </a:br>
            <a:r>
              <a:rPr lang="en-US" sz="2800" b="0" smtClean="0"/>
              <a:t>(Simply stated…)</a:t>
            </a:r>
          </a:p>
        </p:txBody>
      </p:sp>
      <p:sp>
        <p:nvSpPr>
          <p:cNvPr id="6147" name="Rectangle 3"/>
          <p:cNvSpPr>
            <a:spLocks noGrp="1" noChangeArrowheads="1"/>
          </p:cNvSpPr>
          <p:nvPr>
            <p:ph type="body" idx="1"/>
          </p:nvPr>
        </p:nvSpPr>
        <p:spPr>
          <a:xfrm>
            <a:off x="457200" y="2286000"/>
            <a:ext cx="7772400" cy="3505200"/>
          </a:xfrm>
        </p:spPr>
        <p:txBody>
          <a:bodyPr/>
          <a:lstStyle/>
          <a:p>
            <a:pPr eaLnBrk="1" hangingPunct="1">
              <a:lnSpc>
                <a:spcPct val="80000"/>
              </a:lnSpc>
              <a:buClrTx/>
              <a:buFontTx/>
              <a:buNone/>
            </a:pPr>
            <a:r>
              <a:rPr lang="en-US" b="1" u="sng" smtClean="0"/>
              <a:t>Biosafety</a:t>
            </a:r>
            <a:r>
              <a:rPr lang="en-US" b="1" smtClean="0"/>
              <a:t>:</a:t>
            </a:r>
            <a:r>
              <a:rPr lang="en-US" smtClean="0"/>
              <a:t> </a:t>
            </a:r>
          </a:p>
          <a:p>
            <a:pPr eaLnBrk="1" hangingPunct="1">
              <a:lnSpc>
                <a:spcPct val="80000"/>
              </a:lnSpc>
              <a:buClrTx/>
            </a:pPr>
            <a:r>
              <a:rPr lang="en-US" smtClean="0"/>
              <a:t>Protect people from dangerous pathogens</a:t>
            </a:r>
          </a:p>
          <a:p>
            <a:pPr eaLnBrk="1" hangingPunct="1">
              <a:lnSpc>
                <a:spcPct val="80000"/>
              </a:lnSpc>
              <a:buClrTx/>
            </a:pPr>
            <a:r>
              <a:rPr lang="en-US" smtClean="0"/>
              <a:t>Limited lab access while work is in progress</a:t>
            </a:r>
          </a:p>
          <a:p>
            <a:pPr eaLnBrk="1" hangingPunct="1">
              <a:lnSpc>
                <a:spcPct val="80000"/>
              </a:lnSpc>
              <a:buClrTx/>
              <a:buFontTx/>
              <a:buNone/>
            </a:pPr>
            <a:endParaRPr lang="en-US" u="sng" smtClean="0"/>
          </a:p>
          <a:p>
            <a:pPr eaLnBrk="1" hangingPunct="1">
              <a:lnSpc>
                <a:spcPct val="80000"/>
              </a:lnSpc>
              <a:buClrTx/>
              <a:buFontTx/>
              <a:buNone/>
            </a:pPr>
            <a:r>
              <a:rPr lang="en-US" b="1" u="sng" smtClean="0"/>
              <a:t>Biosecurity</a:t>
            </a:r>
            <a:r>
              <a:rPr lang="en-US" b="1" smtClean="0"/>
              <a:t>: </a:t>
            </a:r>
          </a:p>
          <a:p>
            <a:pPr eaLnBrk="1" hangingPunct="1">
              <a:lnSpc>
                <a:spcPct val="80000"/>
              </a:lnSpc>
              <a:buClrTx/>
            </a:pPr>
            <a:r>
              <a:rPr lang="en-US" smtClean="0"/>
              <a:t>Protect pathogens from dangerous people</a:t>
            </a:r>
          </a:p>
          <a:p>
            <a:pPr eaLnBrk="1" hangingPunct="1">
              <a:lnSpc>
                <a:spcPct val="80000"/>
              </a:lnSpc>
              <a:buClrTx/>
            </a:pPr>
            <a:r>
              <a:rPr lang="en-US" smtClean="0"/>
              <a:t>Limit access to Labs that contain certain biological agents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533400" y="1828800"/>
            <a:ext cx="8610600" cy="4572000"/>
          </a:xfrm>
        </p:spPr>
        <p:txBody>
          <a:bodyPr/>
          <a:lstStyle/>
          <a:p>
            <a:pPr eaLnBrk="1" hangingPunct="1"/>
            <a:r>
              <a:rPr lang="en-US" smtClean="0"/>
              <a:t>Movement of materials:</a:t>
            </a:r>
          </a:p>
          <a:p>
            <a:pPr lvl="1" eaLnBrk="1" hangingPunct="1"/>
            <a:r>
              <a:rPr lang="en-US" sz="3000" smtClean="0"/>
              <a:t>Internal (between laboratories or storage)</a:t>
            </a:r>
          </a:p>
          <a:p>
            <a:pPr lvl="1" eaLnBrk="1" hangingPunct="1"/>
            <a:r>
              <a:rPr lang="en-US" sz="3000" smtClean="0"/>
              <a:t>External (transfers or shipments)</a:t>
            </a:r>
          </a:p>
          <a:p>
            <a:pPr eaLnBrk="1" hangingPunct="1"/>
            <a:r>
              <a:rPr lang="en-US" smtClean="0"/>
              <a:t>Process maintains:</a:t>
            </a:r>
          </a:p>
          <a:p>
            <a:pPr eaLnBrk="1" hangingPunct="1">
              <a:buClrTx/>
              <a:buFontTx/>
              <a:buNone/>
            </a:pPr>
            <a:r>
              <a:rPr lang="en-US" smtClean="0"/>
              <a:t>	Control,  Accountability &amp; Containment</a:t>
            </a:r>
          </a:p>
          <a:p>
            <a:pPr eaLnBrk="1" hangingPunct="1"/>
            <a:r>
              <a:rPr lang="en-US" smtClean="0"/>
              <a:t>Documented records (chain-of-custody)</a:t>
            </a:r>
          </a:p>
        </p:txBody>
      </p:sp>
      <p:sp>
        <p:nvSpPr>
          <p:cNvPr id="52227" name="Rectangle 3"/>
          <p:cNvSpPr>
            <a:spLocks noGrp="1" noChangeArrowheads="1"/>
          </p:cNvSpPr>
          <p:nvPr>
            <p:ph type="title"/>
          </p:nvPr>
        </p:nvSpPr>
        <p:spPr>
          <a:xfrm>
            <a:off x="0" y="228600"/>
            <a:ext cx="9144000" cy="1020763"/>
          </a:xfrm>
          <a:noFill/>
        </p:spPr>
        <p:txBody>
          <a:bodyPr/>
          <a:lstStyle/>
          <a:p>
            <a:pPr eaLnBrk="1" hangingPunct="1"/>
            <a:r>
              <a:rPr lang="en-US" smtClean="0"/>
              <a:t>Transport of Biological Agents</a:t>
            </a:r>
            <a:endParaRPr lang="en-US" i="1" smtClean="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5"/>
          <p:cNvSpPr txBox="1">
            <a:spLocks noChangeArrowheads="1"/>
          </p:cNvSpPr>
          <p:nvPr/>
        </p:nvSpPr>
        <p:spPr bwMode="auto">
          <a:xfrm>
            <a:off x="7070725" y="49164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sp>
        <p:nvSpPr>
          <p:cNvPr id="53251" name="Text Box 6"/>
          <p:cNvSpPr txBox="1">
            <a:spLocks noChangeArrowheads="1"/>
          </p:cNvSpPr>
          <p:nvPr/>
        </p:nvSpPr>
        <p:spPr bwMode="auto">
          <a:xfrm>
            <a:off x="6994525" y="29352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sp>
        <p:nvSpPr>
          <p:cNvPr id="53252" name="Text Box 7"/>
          <p:cNvSpPr txBox="1">
            <a:spLocks noChangeArrowheads="1"/>
          </p:cNvSpPr>
          <p:nvPr/>
        </p:nvSpPr>
        <p:spPr bwMode="auto">
          <a:xfrm>
            <a:off x="6461125" y="50688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grpSp>
        <p:nvGrpSpPr>
          <p:cNvPr id="53253" name="Group 13"/>
          <p:cNvGrpSpPr>
            <a:grpSpLocks/>
          </p:cNvGrpSpPr>
          <p:nvPr/>
        </p:nvGrpSpPr>
        <p:grpSpPr bwMode="auto">
          <a:xfrm>
            <a:off x="5562600" y="1676400"/>
            <a:ext cx="2898775" cy="4548188"/>
            <a:chOff x="3504" y="1056"/>
            <a:chExt cx="1826" cy="2865"/>
          </a:xfrm>
        </p:grpSpPr>
        <p:pic>
          <p:nvPicPr>
            <p:cNvPr id="53256" name="Picture 3" descr="shipping"/>
            <p:cNvPicPr>
              <a:picLocks noChangeAspect="1" noChangeArrowheads="1"/>
            </p:cNvPicPr>
            <p:nvPr/>
          </p:nvPicPr>
          <p:blipFill>
            <a:blip r:embed="rId2" cstate="print"/>
            <a:srcRect/>
            <a:stretch>
              <a:fillRect/>
            </a:stretch>
          </p:blipFill>
          <p:spPr bwMode="auto">
            <a:xfrm>
              <a:off x="3504" y="2544"/>
              <a:ext cx="1826" cy="1377"/>
            </a:xfrm>
            <a:prstGeom prst="rect">
              <a:avLst/>
            </a:prstGeom>
            <a:noFill/>
            <a:ln w="9525">
              <a:noFill/>
              <a:miter lim="800000"/>
              <a:headEnd/>
              <a:tailEnd/>
            </a:ln>
          </p:spPr>
        </p:pic>
        <p:pic>
          <p:nvPicPr>
            <p:cNvPr id="53257" name="Picture 8" descr="MVC-001F"/>
            <p:cNvPicPr>
              <a:picLocks noChangeAspect="1" noChangeArrowheads="1"/>
            </p:cNvPicPr>
            <p:nvPr/>
          </p:nvPicPr>
          <p:blipFill>
            <a:blip r:embed="rId3" cstate="print"/>
            <a:srcRect l="16667" t="4938" r="11111" b="6172"/>
            <a:stretch>
              <a:fillRect/>
            </a:stretch>
          </p:blipFill>
          <p:spPr bwMode="auto">
            <a:xfrm>
              <a:off x="3648" y="1056"/>
              <a:ext cx="1536" cy="1418"/>
            </a:xfrm>
            <a:prstGeom prst="rect">
              <a:avLst/>
            </a:prstGeom>
            <a:noFill/>
            <a:ln w="9525">
              <a:noFill/>
              <a:miter lim="800000"/>
              <a:headEnd/>
              <a:tailEnd/>
            </a:ln>
          </p:spPr>
        </p:pic>
      </p:grpSp>
      <p:sp>
        <p:nvSpPr>
          <p:cNvPr id="53254" name="Rectangle 9"/>
          <p:cNvSpPr>
            <a:spLocks noGrp="1" noChangeArrowheads="1"/>
          </p:cNvSpPr>
          <p:nvPr>
            <p:ph type="title"/>
          </p:nvPr>
        </p:nvSpPr>
        <p:spPr>
          <a:xfrm>
            <a:off x="0" y="350838"/>
            <a:ext cx="9144000" cy="1020762"/>
          </a:xfrm>
          <a:noFill/>
        </p:spPr>
        <p:txBody>
          <a:bodyPr/>
          <a:lstStyle/>
          <a:p>
            <a:pPr eaLnBrk="1" hangingPunct="1"/>
            <a:r>
              <a:rPr lang="en-US" smtClean="0"/>
              <a:t>Transport of Biological Agents</a:t>
            </a:r>
            <a:endParaRPr lang="en-US" i="1" smtClean="0"/>
          </a:p>
        </p:txBody>
      </p:sp>
      <p:sp>
        <p:nvSpPr>
          <p:cNvPr id="53255" name="Rectangle 10"/>
          <p:cNvSpPr>
            <a:spLocks noChangeArrowheads="1"/>
          </p:cNvSpPr>
          <p:nvPr/>
        </p:nvSpPr>
        <p:spPr bwMode="auto">
          <a:xfrm>
            <a:off x="609600" y="1981200"/>
            <a:ext cx="4572000" cy="3851275"/>
          </a:xfrm>
          <a:prstGeom prst="rect">
            <a:avLst/>
          </a:prstGeom>
          <a:noFill/>
          <a:ln w="9525">
            <a:noFill/>
            <a:miter lim="800000"/>
            <a:headEnd/>
            <a:tailEnd/>
          </a:ln>
        </p:spPr>
        <p:txBody>
          <a:bodyPr>
            <a:spAutoFit/>
          </a:bodyPr>
          <a:lstStyle/>
          <a:p>
            <a:pPr marL="288925" indent="-288925">
              <a:lnSpc>
                <a:spcPct val="110000"/>
              </a:lnSpc>
              <a:buFontTx/>
              <a:buChar char="•"/>
            </a:pPr>
            <a:r>
              <a:rPr lang="en-US" sz="2800" b="0">
                <a:latin typeface="Arial" pitchFamily="34" charset="0"/>
              </a:rPr>
              <a:t>Advance coordination</a:t>
            </a:r>
          </a:p>
          <a:p>
            <a:pPr marL="685800" lvl="1" indent="-228600">
              <a:lnSpc>
                <a:spcPct val="110000"/>
              </a:lnSpc>
              <a:buFontTx/>
              <a:buChar char="–"/>
            </a:pPr>
            <a:r>
              <a:rPr lang="en-US" sz="2800" b="0">
                <a:latin typeface="Arial" pitchFamily="34" charset="0"/>
              </a:rPr>
              <a:t>Communication</a:t>
            </a:r>
          </a:p>
          <a:p>
            <a:pPr marL="685800" lvl="1" indent="-228600">
              <a:lnSpc>
                <a:spcPct val="110000"/>
              </a:lnSpc>
              <a:buFontTx/>
              <a:buChar char="–"/>
            </a:pPr>
            <a:r>
              <a:rPr lang="en-US" sz="2800" b="0">
                <a:latin typeface="Arial" pitchFamily="34" charset="0"/>
              </a:rPr>
              <a:t>Authorization</a:t>
            </a:r>
          </a:p>
          <a:p>
            <a:pPr marL="685800" lvl="1" indent="-228600">
              <a:lnSpc>
                <a:spcPct val="110000"/>
              </a:lnSpc>
              <a:buFontTx/>
              <a:buChar char="–"/>
            </a:pPr>
            <a:r>
              <a:rPr lang="en-US" sz="2800" b="0">
                <a:latin typeface="Arial" pitchFamily="34" charset="0"/>
              </a:rPr>
              <a:t>Acknowledged receipt</a:t>
            </a:r>
          </a:p>
          <a:p>
            <a:pPr marL="288925" indent="-288925">
              <a:lnSpc>
                <a:spcPct val="110000"/>
              </a:lnSpc>
              <a:buFontTx/>
              <a:buChar char="•"/>
            </a:pPr>
            <a:r>
              <a:rPr lang="en-US" sz="2800" b="0">
                <a:latin typeface="Arial" pitchFamily="34" charset="0"/>
              </a:rPr>
              <a:t>Transport service</a:t>
            </a:r>
          </a:p>
          <a:p>
            <a:pPr marL="685800" lvl="1" indent="-228600">
              <a:lnSpc>
                <a:spcPct val="110000"/>
              </a:lnSpc>
              <a:buFontTx/>
              <a:buChar char="–"/>
            </a:pPr>
            <a:r>
              <a:rPr lang="en-US" sz="2800" b="0">
                <a:latin typeface="Arial" pitchFamily="34" charset="0"/>
              </a:rPr>
              <a:t>Trustworthy operations</a:t>
            </a:r>
          </a:p>
          <a:p>
            <a:pPr marL="685800" lvl="1" indent="-228600">
              <a:lnSpc>
                <a:spcPct val="110000"/>
              </a:lnSpc>
              <a:buFontTx/>
              <a:buChar char="–"/>
            </a:pPr>
            <a:r>
              <a:rPr lang="en-US" sz="2800" b="0">
                <a:latin typeface="Arial" pitchFamily="34" charset="0"/>
              </a:rPr>
              <a:t>Reliable personnel</a:t>
            </a:r>
          </a:p>
          <a:p>
            <a:pPr marL="685800" lvl="1" indent="-228600">
              <a:lnSpc>
                <a:spcPct val="110000"/>
              </a:lnSpc>
              <a:buFontTx/>
              <a:buChar char="–"/>
            </a:pPr>
            <a:r>
              <a:rPr lang="en-US" sz="2800" b="0">
                <a:latin typeface="Arial" pitchFamily="34" charset="0"/>
              </a:rPr>
              <a:t>Timely delivery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152400"/>
            <a:ext cx="9144000" cy="1676400"/>
          </a:xfrm>
        </p:spPr>
        <p:txBody>
          <a:bodyPr/>
          <a:lstStyle/>
          <a:p>
            <a:pPr eaLnBrk="1" hangingPunct="1"/>
            <a:r>
              <a:rPr lang="en-US" smtClean="0"/>
              <a:t>Transport of Biological Agents</a:t>
            </a:r>
          </a:p>
        </p:txBody>
      </p:sp>
      <p:sp>
        <p:nvSpPr>
          <p:cNvPr id="54275" name="Rectangle 3"/>
          <p:cNvSpPr>
            <a:spLocks noGrp="1" noChangeArrowheads="1"/>
          </p:cNvSpPr>
          <p:nvPr>
            <p:ph type="body" idx="1"/>
          </p:nvPr>
        </p:nvSpPr>
        <p:spPr>
          <a:xfrm>
            <a:off x="1524000" y="1905000"/>
            <a:ext cx="6858000" cy="4572000"/>
          </a:xfrm>
        </p:spPr>
        <p:txBody>
          <a:bodyPr/>
          <a:lstStyle/>
          <a:p>
            <a:pPr eaLnBrk="1" hangingPunct="1">
              <a:buClrTx/>
              <a:buFontTx/>
              <a:buNone/>
            </a:pPr>
            <a:r>
              <a:rPr lang="en-US" u="sng" smtClean="0"/>
              <a:t>Commercial shipping</a:t>
            </a:r>
          </a:p>
          <a:p>
            <a:pPr lvl="1" eaLnBrk="1" hangingPunct="1"/>
            <a:r>
              <a:rPr lang="en-US" smtClean="0"/>
              <a:t>Regulatory requirements</a:t>
            </a:r>
          </a:p>
          <a:p>
            <a:pPr lvl="1" eaLnBrk="1" hangingPunct="1">
              <a:buClrTx/>
              <a:buFontTx/>
              <a:buNone/>
            </a:pPr>
            <a:r>
              <a:rPr lang="en-US" smtClean="0"/>
              <a:t>	(DoT, Postal Svs, Air-ICAO/IATA)</a:t>
            </a:r>
          </a:p>
          <a:p>
            <a:pPr lvl="1" eaLnBrk="1" hangingPunct="1"/>
            <a:r>
              <a:rPr lang="en-US" smtClean="0"/>
              <a:t>Employee training </a:t>
            </a:r>
          </a:p>
          <a:p>
            <a:pPr lvl="1" eaLnBrk="1" hangingPunct="1"/>
            <a:r>
              <a:rPr lang="en-US" smtClean="0"/>
              <a:t>Packaging and Shipping requirements </a:t>
            </a:r>
          </a:p>
          <a:p>
            <a:pPr lvl="1" eaLnBrk="1" hangingPunct="1"/>
            <a:r>
              <a:rPr lang="en-US" smtClean="0"/>
              <a:t>Package hazard communication </a:t>
            </a:r>
          </a:p>
          <a:p>
            <a:pPr lvl="1" eaLnBrk="1" hangingPunct="1"/>
            <a:r>
              <a:rPr lang="en-US" smtClean="0"/>
              <a:t>Emergency contact</a:t>
            </a:r>
          </a:p>
          <a:p>
            <a:pPr lvl="1" eaLnBrk="1" hangingPunct="1">
              <a:buClrTx/>
              <a:buFontTx/>
              <a:buNone/>
            </a:pPr>
            <a:endParaRPr lang="en-US" smtClean="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6765925" y="42306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sp>
        <p:nvSpPr>
          <p:cNvPr id="55299" name="Text Box 5"/>
          <p:cNvSpPr txBox="1">
            <a:spLocks noChangeArrowheads="1"/>
          </p:cNvSpPr>
          <p:nvPr/>
        </p:nvSpPr>
        <p:spPr bwMode="auto">
          <a:xfrm>
            <a:off x="6765925" y="44592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grpSp>
        <p:nvGrpSpPr>
          <p:cNvPr id="55300" name="Group 9"/>
          <p:cNvGrpSpPr>
            <a:grpSpLocks/>
          </p:cNvGrpSpPr>
          <p:nvPr/>
        </p:nvGrpSpPr>
        <p:grpSpPr bwMode="auto">
          <a:xfrm>
            <a:off x="762000" y="1752600"/>
            <a:ext cx="7620000" cy="4468813"/>
            <a:chOff x="480" y="1104"/>
            <a:chExt cx="4800" cy="2815"/>
          </a:xfrm>
        </p:grpSpPr>
        <p:pic>
          <p:nvPicPr>
            <p:cNvPr id="55302" name="Picture 3"/>
            <p:cNvPicPr>
              <a:picLocks noChangeAspect="1" noChangeArrowheads="1"/>
            </p:cNvPicPr>
            <p:nvPr/>
          </p:nvPicPr>
          <p:blipFill>
            <a:blip r:embed="rId2" cstate="print">
              <a:lum bright="6000"/>
            </a:blip>
            <a:srcRect/>
            <a:stretch>
              <a:fillRect/>
            </a:stretch>
          </p:blipFill>
          <p:spPr bwMode="auto">
            <a:xfrm>
              <a:off x="480" y="1104"/>
              <a:ext cx="2495" cy="1870"/>
            </a:xfrm>
            <a:prstGeom prst="rect">
              <a:avLst/>
            </a:prstGeom>
            <a:noFill/>
            <a:ln w="9525">
              <a:noFill/>
              <a:miter lim="800000"/>
              <a:headEnd/>
              <a:tailEnd/>
            </a:ln>
          </p:spPr>
        </p:pic>
        <p:pic>
          <p:nvPicPr>
            <p:cNvPr id="55303" name="Picture 6" descr="000_0198"/>
            <p:cNvPicPr>
              <a:picLocks noChangeAspect="1" noChangeArrowheads="1"/>
            </p:cNvPicPr>
            <p:nvPr/>
          </p:nvPicPr>
          <p:blipFill>
            <a:blip r:embed="rId3" cstate="print"/>
            <a:srcRect/>
            <a:stretch>
              <a:fillRect/>
            </a:stretch>
          </p:blipFill>
          <p:spPr bwMode="auto">
            <a:xfrm>
              <a:off x="2640" y="2160"/>
              <a:ext cx="2640" cy="1759"/>
            </a:xfrm>
            <a:prstGeom prst="rect">
              <a:avLst/>
            </a:prstGeom>
            <a:noFill/>
            <a:ln w="9525">
              <a:noFill/>
              <a:miter lim="800000"/>
              <a:headEnd/>
              <a:tailEnd/>
            </a:ln>
          </p:spPr>
        </p:pic>
      </p:grpSp>
      <p:sp>
        <p:nvSpPr>
          <p:cNvPr id="55301" name="Rectangle 7"/>
          <p:cNvSpPr>
            <a:spLocks noGrp="1" noChangeArrowheads="1"/>
          </p:cNvSpPr>
          <p:nvPr>
            <p:ph type="title"/>
          </p:nvPr>
        </p:nvSpPr>
        <p:spPr>
          <a:xfrm>
            <a:off x="0" y="228600"/>
            <a:ext cx="9144000" cy="1020763"/>
          </a:xfrm>
          <a:noFill/>
        </p:spPr>
        <p:txBody>
          <a:bodyPr/>
          <a:lstStyle/>
          <a:p>
            <a:pPr eaLnBrk="1" hangingPunct="1"/>
            <a:r>
              <a:rPr lang="en-US" smtClean="0"/>
              <a:t>Accidents, Injuries, &amp;</a:t>
            </a:r>
            <a:br>
              <a:rPr lang="en-US" smtClean="0"/>
            </a:br>
            <a:r>
              <a:rPr lang="en-US" smtClean="0"/>
              <a:t>Emergency Response</a:t>
            </a:r>
            <a:endParaRPr lang="en-US" i="1" smtClean="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685800" y="1828800"/>
            <a:ext cx="8077200" cy="4419600"/>
          </a:xfrm>
        </p:spPr>
        <p:txBody>
          <a:bodyPr/>
          <a:lstStyle/>
          <a:p>
            <a:pPr eaLnBrk="1" hangingPunct="1">
              <a:lnSpc>
                <a:spcPct val="90000"/>
              </a:lnSpc>
              <a:buClrTx/>
            </a:pPr>
            <a:r>
              <a:rPr lang="en-US" smtClean="0"/>
              <a:t>Advance coordination</a:t>
            </a:r>
          </a:p>
          <a:p>
            <a:pPr lvl="1" eaLnBrk="1" hangingPunct="1">
              <a:lnSpc>
                <a:spcPct val="90000"/>
              </a:lnSpc>
              <a:buClrTx/>
            </a:pPr>
            <a:r>
              <a:rPr lang="en-US" smtClean="0"/>
              <a:t>Medical, Fire, Police, Maintenance Staff</a:t>
            </a:r>
          </a:p>
          <a:p>
            <a:pPr eaLnBrk="1" hangingPunct="1">
              <a:lnSpc>
                <a:spcPct val="90000"/>
              </a:lnSpc>
              <a:buClrTx/>
            </a:pPr>
            <a:r>
              <a:rPr lang="en-US" smtClean="0"/>
              <a:t>Written response plans </a:t>
            </a:r>
          </a:p>
          <a:p>
            <a:pPr eaLnBrk="1" hangingPunct="1">
              <a:lnSpc>
                <a:spcPct val="90000"/>
              </a:lnSpc>
              <a:buClrTx/>
            </a:pPr>
            <a:r>
              <a:rPr lang="en-US" smtClean="0"/>
              <a:t>Balances safety and security </a:t>
            </a:r>
          </a:p>
          <a:p>
            <a:pPr eaLnBrk="1" hangingPunct="1">
              <a:lnSpc>
                <a:spcPct val="90000"/>
              </a:lnSpc>
              <a:buClrTx/>
            </a:pPr>
            <a:r>
              <a:rPr lang="en-US" smtClean="0"/>
              <a:t>Integrated with facility-wide plans</a:t>
            </a:r>
          </a:p>
          <a:p>
            <a:pPr eaLnBrk="1" hangingPunct="1">
              <a:lnSpc>
                <a:spcPct val="90000"/>
              </a:lnSpc>
              <a:buClrTx/>
            </a:pPr>
            <a:r>
              <a:rPr lang="en-US" smtClean="0"/>
              <a:t>Types of events:</a:t>
            </a:r>
          </a:p>
          <a:p>
            <a:pPr lvl="1" eaLnBrk="1" hangingPunct="1">
              <a:lnSpc>
                <a:spcPct val="90000"/>
              </a:lnSpc>
              <a:buClrTx/>
            </a:pPr>
            <a:r>
              <a:rPr lang="en-US" smtClean="0"/>
              <a:t>Medical events, Power outages</a:t>
            </a:r>
          </a:p>
          <a:p>
            <a:pPr lvl="1" eaLnBrk="1" hangingPunct="1">
              <a:lnSpc>
                <a:spcPct val="90000"/>
              </a:lnSpc>
              <a:buClrTx/>
            </a:pPr>
            <a:r>
              <a:rPr lang="en-US" smtClean="0"/>
              <a:t>Fires, Natural disasters, Bomb threats</a:t>
            </a:r>
          </a:p>
          <a:p>
            <a:pPr eaLnBrk="1" hangingPunct="1">
              <a:lnSpc>
                <a:spcPct val="90000"/>
              </a:lnSpc>
              <a:buClrTx/>
            </a:pPr>
            <a:endParaRPr lang="en-US" smtClean="0"/>
          </a:p>
        </p:txBody>
      </p:sp>
      <p:sp>
        <p:nvSpPr>
          <p:cNvPr id="56323" name="Rectangle 5"/>
          <p:cNvSpPr>
            <a:spLocks noGrp="1" noChangeArrowheads="1"/>
          </p:cNvSpPr>
          <p:nvPr>
            <p:ph type="title"/>
          </p:nvPr>
        </p:nvSpPr>
        <p:spPr/>
        <p:txBody>
          <a:bodyPr/>
          <a:lstStyle/>
          <a:p>
            <a:pPr eaLnBrk="1" hangingPunct="1"/>
            <a:r>
              <a:rPr lang="en-US" smtClean="0"/>
              <a:t>Accidents, Injuries, &amp;  Emergency Response</a:t>
            </a:r>
            <a:r>
              <a:rPr lang="en-US" sz="3200" smtClean="0"/>
              <a:t/>
            </a:r>
            <a:br>
              <a:rPr lang="en-US" sz="3200" smtClean="0"/>
            </a:br>
            <a:endParaRPr lang="en-US" sz="3200" smtClean="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762000" y="1981200"/>
            <a:ext cx="8382000" cy="3810000"/>
          </a:xfrm>
        </p:spPr>
        <p:txBody>
          <a:bodyPr/>
          <a:lstStyle/>
          <a:p>
            <a:pPr eaLnBrk="1" hangingPunct="1"/>
            <a:r>
              <a:rPr lang="en-US" smtClean="0"/>
              <a:t>Establish </a:t>
            </a:r>
            <a:r>
              <a:rPr lang="en-US" i="1" smtClean="0"/>
              <a:t>“Chain-of-Notification”</a:t>
            </a:r>
          </a:p>
          <a:p>
            <a:pPr eaLnBrk="1" hangingPunct="1"/>
            <a:r>
              <a:rPr lang="en-US" smtClean="0"/>
              <a:t>Involve: Public Relations &amp; Legal Office</a:t>
            </a:r>
          </a:p>
          <a:p>
            <a:pPr eaLnBrk="1" hangingPunct="1"/>
            <a:r>
              <a:rPr lang="en-US" smtClean="0"/>
              <a:t>Establish roles &amp; responsibilities</a:t>
            </a:r>
          </a:p>
          <a:p>
            <a:pPr eaLnBrk="1" hangingPunct="1"/>
            <a:r>
              <a:rPr lang="en-US" smtClean="0"/>
              <a:t>Develop written policies </a:t>
            </a:r>
          </a:p>
          <a:p>
            <a:pPr eaLnBrk="1" hangingPunct="1"/>
            <a:endParaRPr lang="en-US" smtClean="0"/>
          </a:p>
        </p:txBody>
      </p:sp>
      <p:sp>
        <p:nvSpPr>
          <p:cNvPr id="57347" name="Rectangle 4"/>
          <p:cNvSpPr>
            <a:spLocks noGrp="1" noChangeArrowheads="1"/>
          </p:cNvSpPr>
          <p:nvPr>
            <p:ph type="title"/>
          </p:nvPr>
        </p:nvSpPr>
        <p:spPr>
          <a:xfrm>
            <a:off x="762000" y="685800"/>
            <a:ext cx="7315200" cy="1143000"/>
          </a:xfrm>
        </p:spPr>
        <p:txBody>
          <a:bodyPr/>
          <a:lstStyle/>
          <a:p>
            <a:pPr eaLnBrk="1" hangingPunct="1"/>
            <a:r>
              <a:rPr lang="en-US" smtClean="0"/>
              <a:t>Reporting and Communication</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381000" y="1828800"/>
            <a:ext cx="8763000" cy="4572000"/>
          </a:xfrm>
        </p:spPr>
        <p:txBody>
          <a:bodyPr/>
          <a:lstStyle/>
          <a:p>
            <a:pPr eaLnBrk="1" hangingPunct="1">
              <a:buClrTx/>
              <a:buFontTx/>
              <a:buNone/>
            </a:pPr>
            <a:r>
              <a:rPr lang="en-US" smtClean="0"/>
              <a:t>Internal reporting policies:</a:t>
            </a:r>
          </a:p>
          <a:p>
            <a:pPr lvl="1" eaLnBrk="1" hangingPunct="1"/>
            <a:r>
              <a:rPr lang="en-US" sz="2800" smtClean="0"/>
              <a:t>Exposures, accidents, other emergencies</a:t>
            </a:r>
          </a:p>
          <a:p>
            <a:pPr lvl="1" eaLnBrk="1" hangingPunct="1"/>
            <a:r>
              <a:rPr lang="en-US" sz="2800" smtClean="0"/>
              <a:t>Missing materials</a:t>
            </a:r>
          </a:p>
          <a:p>
            <a:pPr lvl="1" eaLnBrk="1" hangingPunct="1"/>
            <a:r>
              <a:rPr lang="en-US" sz="2800" smtClean="0"/>
              <a:t>Unauthorized personnel or entry</a:t>
            </a:r>
          </a:p>
          <a:p>
            <a:pPr eaLnBrk="1" hangingPunct="1">
              <a:buClrTx/>
              <a:buFontTx/>
              <a:buNone/>
            </a:pPr>
            <a:r>
              <a:rPr lang="en-US" smtClean="0"/>
              <a:t>Local authority &amp; Community notification</a:t>
            </a:r>
          </a:p>
          <a:p>
            <a:pPr lvl="1" eaLnBrk="1" hangingPunct="1"/>
            <a:r>
              <a:rPr lang="en-US" sz="2800" smtClean="0"/>
              <a:t>When, Who, How, Point-of-Contact</a:t>
            </a:r>
          </a:p>
        </p:txBody>
      </p:sp>
      <p:sp>
        <p:nvSpPr>
          <p:cNvPr id="58371" name="Rectangle 4"/>
          <p:cNvSpPr>
            <a:spLocks noGrp="1" noChangeArrowheads="1"/>
          </p:cNvSpPr>
          <p:nvPr>
            <p:ph type="title"/>
          </p:nvPr>
        </p:nvSpPr>
        <p:spPr>
          <a:xfrm>
            <a:off x="838200" y="685800"/>
            <a:ext cx="7010400" cy="1143000"/>
          </a:xfrm>
        </p:spPr>
        <p:txBody>
          <a:bodyPr/>
          <a:lstStyle/>
          <a:p>
            <a:pPr eaLnBrk="1" hangingPunct="1"/>
            <a:r>
              <a:rPr lang="en-US" smtClean="0"/>
              <a:t>Reporting and Communication</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3717925" y="4230688"/>
            <a:ext cx="184150" cy="457200"/>
          </a:xfrm>
          <a:prstGeom prst="rect">
            <a:avLst/>
          </a:prstGeom>
          <a:noFill/>
          <a:ln w="9525">
            <a:noFill/>
            <a:miter lim="800000"/>
            <a:headEnd/>
            <a:tailEnd/>
          </a:ln>
        </p:spPr>
        <p:txBody>
          <a:bodyPr wrap="none">
            <a:spAutoFit/>
          </a:bodyPr>
          <a:lstStyle/>
          <a:p>
            <a:endParaRPr lang="en-US" sz="2400" b="0">
              <a:latin typeface="Arial" pitchFamily="34" charset="0"/>
            </a:endParaRPr>
          </a:p>
        </p:txBody>
      </p:sp>
      <p:pic>
        <p:nvPicPr>
          <p:cNvPr id="59395" name="Picture 4"/>
          <p:cNvPicPr>
            <a:picLocks noGrp="1" noChangeAspect="1" noChangeArrowheads="1"/>
          </p:cNvPicPr>
          <p:nvPr>
            <p:ph sz="half" idx="2"/>
          </p:nvPr>
        </p:nvPicPr>
        <p:blipFill>
          <a:blip r:embed="rId2" cstate="print"/>
          <a:srcRect/>
          <a:stretch>
            <a:fillRect/>
          </a:stretch>
        </p:blipFill>
        <p:spPr>
          <a:xfrm>
            <a:off x="5105400" y="2286000"/>
            <a:ext cx="3505200" cy="3581400"/>
          </a:xfrm>
          <a:noFill/>
        </p:spPr>
      </p:pic>
      <p:sp>
        <p:nvSpPr>
          <p:cNvPr id="59396" name="Rectangle 6"/>
          <p:cNvSpPr>
            <a:spLocks noGrp="1" noChangeArrowheads="1"/>
          </p:cNvSpPr>
          <p:nvPr>
            <p:ph type="title"/>
          </p:nvPr>
        </p:nvSpPr>
        <p:spPr>
          <a:xfrm>
            <a:off x="1066800" y="685800"/>
            <a:ext cx="6781800" cy="1143000"/>
          </a:xfrm>
        </p:spPr>
        <p:txBody>
          <a:bodyPr/>
          <a:lstStyle/>
          <a:p>
            <a:pPr eaLnBrk="1" hangingPunct="1"/>
            <a:r>
              <a:rPr lang="en-US" smtClean="0"/>
              <a:t>Training and Practice Drills</a:t>
            </a:r>
          </a:p>
        </p:txBody>
      </p:sp>
      <p:sp>
        <p:nvSpPr>
          <p:cNvPr id="59397" name="Rectangle 9"/>
          <p:cNvSpPr>
            <a:spLocks noGrp="1" noChangeArrowheads="1"/>
          </p:cNvSpPr>
          <p:nvPr>
            <p:ph type="body" idx="1"/>
          </p:nvPr>
        </p:nvSpPr>
        <p:spPr>
          <a:xfrm>
            <a:off x="762000" y="2209800"/>
            <a:ext cx="4267200" cy="4114800"/>
          </a:xfrm>
          <a:noFill/>
        </p:spPr>
        <p:txBody>
          <a:bodyPr/>
          <a:lstStyle/>
          <a:p>
            <a:pPr eaLnBrk="1" hangingPunct="1"/>
            <a:r>
              <a:rPr lang="en-US" sz="2400" smtClean="0"/>
              <a:t>Required for all hazards</a:t>
            </a:r>
          </a:p>
          <a:p>
            <a:pPr eaLnBrk="1" hangingPunct="1"/>
            <a:r>
              <a:rPr lang="en-US" sz="2400" smtClean="0"/>
              <a:t>Strengthens emergency response </a:t>
            </a:r>
          </a:p>
          <a:p>
            <a:pPr lvl="1" eaLnBrk="1" hangingPunct="1"/>
            <a:r>
              <a:rPr lang="en-US" sz="2200" smtClean="0"/>
              <a:t>Enforces roles &amp; responsibilities</a:t>
            </a:r>
          </a:p>
          <a:p>
            <a:pPr eaLnBrk="1" hangingPunct="1"/>
            <a:r>
              <a:rPr lang="en-US" sz="2400" smtClean="0"/>
              <a:t>Identifies program deficiencies</a:t>
            </a:r>
          </a:p>
          <a:p>
            <a:pPr eaLnBrk="1" hangingPunct="1"/>
            <a:r>
              <a:rPr lang="en-US" sz="2400" smtClean="0"/>
              <a:t>Facilitates advance resolution</a:t>
            </a:r>
          </a:p>
          <a:p>
            <a:pPr eaLnBrk="1" hangingPunct="1">
              <a:buClrTx/>
              <a:buFontTx/>
              <a:buNone/>
            </a:pPr>
            <a:endParaRPr lang="en-US" sz="2400" smtClean="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381000" y="1752600"/>
            <a:ext cx="7924800" cy="4800600"/>
          </a:xfrm>
        </p:spPr>
        <p:txBody>
          <a:bodyPr/>
          <a:lstStyle/>
          <a:p>
            <a:pPr eaLnBrk="1" hangingPunct="1">
              <a:buClrTx/>
              <a:buFontTx/>
              <a:buNone/>
            </a:pPr>
            <a:endParaRPr lang="en-US" smtClean="0"/>
          </a:p>
          <a:p>
            <a:pPr eaLnBrk="1" hangingPunct="1">
              <a:buClrTx/>
              <a:buFontTx/>
              <a:buNone/>
            </a:pPr>
            <a:r>
              <a:rPr lang="en-US" smtClean="0"/>
              <a:t>	Example Training Scenarios:</a:t>
            </a:r>
          </a:p>
          <a:p>
            <a:pPr lvl="1" eaLnBrk="1" hangingPunct="1"/>
            <a:r>
              <a:rPr lang="en-US" sz="2800" smtClean="0"/>
              <a:t>Management of hazards</a:t>
            </a:r>
          </a:p>
          <a:p>
            <a:pPr lvl="1" eaLnBrk="1" hangingPunct="1"/>
            <a:r>
              <a:rPr lang="en-US" sz="2800" smtClean="0"/>
              <a:t>Exposures, accidents, other emergencies</a:t>
            </a:r>
          </a:p>
          <a:p>
            <a:pPr lvl="1" eaLnBrk="1" hangingPunct="1"/>
            <a:r>
              <a:rPr lang="en-US" sz="2800" smtClean="0"/>
              <a:t>Missing materials</a:t>
            </a:r>
          </a:p>
          <a:p>
            <a:pPr lvl="1" eaLnBrk="1" hangingPunct="1"/>
            <a:r>
              <a:rPr lang="en-US" sz="2800" smtClean="0"/>
              <a:t>Unauthorized personnel or entry</a:t>
            </a:r>
            <a:r>
              <a:rPr lang="en-US" sz="3000" smtClean="0"/>
              <a:t> </a:t>
            </a:r>
          </a:p>
          <a:p>
            <a:pPr lvl="1" eaLnBrk="1" hangingPunct="1"/>
            <a:endParaRPr lang="en-US" sz="3000" smtClean="0"/>
          </a:p>
        </p:txBody>
      </p:sp>
      <p:sp>
        <p:nvSpPr>
          <p:cNvPr id="60419" name="Rectangle 5"/>
          <p:cNvSpPr>
            <a:spLocks noGrp="1" noChangeArrowheads="1"/>
          </p:cNvSpPr>
          <p:nvPr>
            <p:ph type="title"/>
          </p:nvPr>
        </p:nvSpPr>
        <p:spPr>
          <a:xfrm>
            <a:off x="1066800" y="685800"/>
            <a:ext cx="6781800" cy="1143000"/>
          </a:xfrm>
          <a:noFill/>
        </p:spPr>
        <p:txBody>
          <a:bodyPr/>
          <a:lstStyle/>
          <a:p>
            <a:pPr eaLnBrk="1" hangingPunct="1"/>
            <a:r>
              <a:rPr lang="en-US" smtClean="0"/>
              <a:t>Training and Practice Drills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990600" y="1676400"/>
            <a:ext cx="7924800" cy="4572000"/>
          </a:xfrm>
        </p:spPr>
        <p:txBody>
          <a:bodyPr/>
          <a:lstStyle/>
          <a:p>
            <a:pPr eaLnBrk="1" hangingPunct="1">
              <a:lnSpc>
                <a:spcPct val="90000"/>
              </a:lnSpc>
              <a:buClrTx/>
              <a:buFontTx/>
              <a:buNone/>
            </a:pPr>
            <a:endParaRPr lang="en-US" smtClean="0"/>
          </a:p>
          <a:p>
            <a:pPr eaLnBrk="1" hangingPunct="1">
              <a:lnSpc>
                <a:spcPct val="90000"/>
              </a:lnSpc>
              <a:buClrTx/>
            </a:pPr>
            <a:r>
              <a:rPr lang="en-US" smtClean="0"/>
              <a:t>Annual review and update </a:t>
            </a:r>
          </a:p>
          <a:p>
            <a:pPr eaLnBrk="1" hangingPunct="1">
              <a:lnSpc>
                <a:spcPct val="90000"/>
              </a:lnSpc>
              <a:buClrTx/>
            </a:pPr>
            <a:r>
              <a:rPr lang="en-US" smtClean="0"/>
              <a:t>After any biosecurity incident</a:t>
            </a:r>
          </a:p>
          <a:p>
            <a:pPr eaLnBrk="1" hangingPunct="1">
              <a:lnSpc>
                <a:spcPct val="90000"/>
              </a:lnSpc>
              <a:buClrTx/>
            </a:pPr>
            <a:r>
              <a:rPr lang="en-US" smtClean="0"/>
              <a:t>Document the evaluation process</a:t>
            </a:r>
          </a:p>
          <a:p>
            <a:pPr eaLnBrk="1" hangingPunct="1">
              <a:lnSpc>
                <a:spcPct val="90000"/>
              </a:lnSpc>
              <a:buClrTx/>
            </a:pPr>
            <a:r>
              <a:rPr lang="en-US" smtClean="0"/>
              <a:t>Comprehensive process: </a:t>
            </a:r>
          </a:p>
          <a:p>
            <a:pPr lvl="1" eaLnBrk="1" hangingPunct="1">
              <a:lnSpc>
                <a:spcPct val="90000"/>
              </a:lnSpc>
              <a:buClrTx/>
            </a:pPr>
            <a:r>
              <a:rPr lang="en-US" sz="2800" smtClean="0"/>
              <a:t>Risk assessment process</a:t>
            </a:r>
          </a:p>
          <a:p>
            <a:pPr lvl="1" eaLnBrk="1" hangingPunct="1">
              <a:lnSpc>
                <a:spcPct val="90000"/>
              </a:lnSpc>
              <a:buClrTx/>
            </a:pPr>
            <a:r>
              <a:rPr lang="en-US" sz="2800" smtClean="0"/>
              <a:t>Risk Statement</a:t>
            </a:r>
          </a:p>
          <a:p>
            <a:pPr lvl="1" eaLnBrk="1" hangingPunct="1">
              <a:lnSpc>
                <a:spcPct val="90000"/>
              </a:lnSpc>
              <a:buClrTx/>
            </a:pPr>
            <a:r>
              <a:rPr lang="en-US" sz="2800" smtClean="0"/>
              <a:t>Biosecurity plan</a:t>
            </a:r>
          </a:p>
          <a:p>
            <a:pPr lvl="1" eaLnBrk="1" hangingPunct="1">
              <a:lnSpc>
                <a:spcPct val="90000"/>
              </a:lnSpc>
              <a:buClrTx/>
            </a:pPr>
            <a:r>
              <a:rPr lang="en-US" sz="2800" smtClean="0"/>
              <a:t>Biosecurity systems</a:t>
            </a:r>
          </a:p>
        </p:txBody>
      </p:sp>
      <p:sp>
        <p:nvSpPr>
          <p:cNvPr id="61443" name="Rectangle 4"/>
          <p:cNvSpPr>
            <a:spLocks noGrp="1" noChangeArrowheads="1"/>
          </p:cNvSpPr>
          <p:nvPr>
            <p:ph type="title"/>
          </p:nvPr>
        </p:nvSpPr>
        <p:spPr>
          <a:xfrm>
            <a:off x="838200" y="685800"/>
            <a:ext cx="7239000" cy="1143000"/>
          </a:xfrm>
        </p:spPr>
        <p:txBody>
          <a:bodyPr/>
          <a:lstStyle/>
          <a:p>
            <a:pPr eaLnBrk="1" hangingPunct="1"/>
            <a:r>
              <a:rPr lang="en-US" smtClean="0"/>
              <a:t>Security Updates &amp; Reevaluations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000" y="381000"/>
            <a:ext cx="7848600" cy="1020763"/>
          </a:xfrm>
        </p:spPr>
        <p:txBody>
          <a:bodyPr/>
          <a:lstStyle/>
          <a:p>
            <a:pPr eaLnBrk="1" hangingPunct="1"/>
            <a:r>
              <a:rPr lang="en-US" smtClean="0"/>
              <a:t>Biosafety &amp; Biosecurity</a:t>
            </a:r>
            <a:br>
              <a:rPr lang="en-US" smtClean="0"/>
            </a:br>
            <a:r>
              <a:rPr lang="en-US" smtClean="0"/>
              <a:t>Similarities</a:t>
            </a:r>
          </a:p>
        </p:txBody>
      </p:sp>
      <p:sp>
        <p:nvSpPr>
          <p:cNvPr id="7171" name="Rectangle 3"/>
          <p:cNvSpPr>
            <a:spLocks noGrp="1" noChangeArrowheads="1"/>
          </p:cNvSpPr>
          <p:nvPr>
            <p:ph type="body" idx="1"/>
          </p:nvPr>
        </p:nvSpPr>
        <p:spPr>
          <a:xfrm>
            <a:off x="381000" y="1905000"/>
            <a:ext cx="8458200" cy="4114800"/>
          </a:xfrm>
        </p:spPr>
        <p:txBody>
          <a:bodyPr/>
          <a:lstStyle/>
          <a:p>
            <a:pPr eaLnBrk="1" hangingPunct="1"/>
            <a:r>
              <a:rPr lang="en-US" smtClean="0"/>
              <a:t>Biosafety and Biosecurity are complementary.</a:t>
            </a:r>
          </a:p>
          <a:p>
            <a:pPr eaLnBrk="1" hangingPunct="1"/>
            <a:endParaRPr lang="en-US" smtClean="0"/>
          </a:p>
          <a:p>
            <a:pPr eaLnBrk="1" hangingPunct="1"/>
            <a:r>
              <a:rPr lang="en-US" smtClean="0"/>
              <a:t>Biosecurity relies on a sound biosafety program.</a:t>
            </a:r>
          </a:p>
          <a:p>
            <a:pPr eaLnBrk="1" hangingPunct="1"/>
            <a:endParaRPr lang="en-US" smtClean="0"/>
          </a:p>
          <a:p>
            <a:pPr eaLnBrk="1" hangingPunct="1"/>
            <a:r>
              <a:rPr lang="en-US" smtClean="0"/>
              <a:t>Biosecurity practices reinforce and strengthen biosafety.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228600"/>
            <a:ext cx="9144000" cy="1524000"/>
          </a:xfrm>
        </p:spPr>
        <p:txBody>
          <a:bodyPr/>
          <a:lstStyle/>
          <a:p>
            <a:pPr eaLnBrk="1" hangingPunct="1"/>
            <a:r>
              <a:rPr lang="en-US" smtClean="0"/>
              <a:t>Developing a Security Program</a:t>
            </a:r>
            <a:r>
              <a:rPr lang="en-US" b="0" i="1" smtClean="0"/>
              <a:t/>
            </a:r>
            <a:br>
              <a:rPr lang="en-US" b="0" i="1" smtClean="0"/>
            </a:br>
            <a:r>
              <a:rPr lang="en-US" i="1" smtClean="0"/>
              <a:t>Summary</a:t>
            </a:r>
            <a:endParaRPr lang="en-US" smtClean="0"/>
          </a:p>
        </p:txBody>
      </p:sp>
      <p:sp>
        <p:nvSpPr>
          <p:cNvPr id="62467" name="Rectangle 3"/>
          <p:cNvSpPr>
            <a:spLocks noGrp="1" noChangeArrowheads="1"/>
          </p:cNvSpPr>
          <p:nvPr>
            <p:ph type="body" idx="1"/>
          </p:nvPr>
        </p:nvSpPr>
        <p:spPr>
          <a:xfrm>
            <a:off x="1617663" y="2327275"/>
            <a:ext cx="5756275" cy="3741738"/>
          </a:xfrm>
        </p:spPr>
        <p:txBody>
          <a:bodyPr/>
          <a:lstStyle/>
          <a:p>
            <a:pPr eaLnBrk="1" hangingPunct="1"/>
            <a:r>
              <a:rPr lang="en-US" smtClean="0"/>
              <a:t>Institutional commitment</a:t>
            </a:r>
          </a:p>
          <a:p>
            <a:pPr eaLnBrk="1" hangingPunct="1"/>
            <a:r>
              <a:rPr lang="en-US" smtClean="0"/>
              <a:t>Collaborative input</a:t>
            </a:r>
          </a:p>
          <a:p>
            <a:pPr eaLnBrk="1" hangingPunct="1"/>
            <a:r>
              <a:rPr lang="en-US" smtClean="0"/>
              <a:t>Risk Assessment/ Risk Management</a:t>
            </a:r>
          </a:p>
          <a:p>
            <a:pPr eaLnBrk="1" hangingPunct="1"/>
            <a:r>
              <a:rPr lang="en-US" smtClean="0"/>
              <a:t>Implement comprehensive program </a:t>
            </a:r>
          </a:p>
          <a:p>
            <a:pPr eaLnBrk="1" hangingPunct="1"/>
            <a:r>
              <a:rPr lang="en-US" smtClean="0"/>
              <a:t>Reevaluate &amp; Update </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title"/>
          </p:nvPr>
        </p:nvSpPr>
        <p:spPr/>
        <p:txBody>
          <a:bodyPr/>
          <a:lstStyle/>
          <a:p>
            <a:pPr eaLnBrk="1" hangingPunct="1"/>
            <a:r>
              <a:rPr lang="en-US" smtClean="0"/>
              <a:t>Barriers/Challenges to Implementing a Biosecurity Program</a:t>
            </a:r>
          </a:p>
        </p:txBody>
      </p:sp>
      <p:sp>
        <p:nvSpPr>
          <p:cNvPr id="63491" name="Rectangle 6"/>
          <p:cNvSpPr>
            <a:spLocks noGrp="1" noChangeArrowheads="1"/>
          </p:cNvSpPr>
          <p:nvPr>
            <p:ph type="body" idx="1"/>
          </p:nvPr>
        </p:nvSpPr>
        <p:spPr>
          <a:xfrm>
            <a:off x="1600200" y="2514600"/>
            <a:ext cx="6096000" cy="4114800"/>
          </a:xfrm>
        </p:spPr>
        <p:txBody>
          <a:bodyPr/>
          <a:lstStyle/>
          <a:p>
            <a:pPr eaLnBrk="1" hangingPunct="1"/>
            <a:r>
              <a:rPr lang="en-US" smtClean="0"/>
              <a:t>Resources</a:t>
            </a:r>
          </a:p>
          <a:p>
            <a:pPr eaLnBrk="1" hangingPunct="1"/>
            <a:r>
              <a:rPr lang="en-US" smtClean="0"/>
              <a:t>Management support</a:t>
            </a:r>
          </a:p>
          <a:p>
            <a:pPr eaLnBrk="1" hangingPunct="1"/>
            <a:r>
              <a:rPr lang="en-US" smtClean="0"/>
              <a:t>Resistance to change</a:t>
            </a:r>
          </a:p>
          <a:p>
            <a:pPr eaLnBrk="1" hangingPunct="1"/>
            <a:r>
              <a:rPr lang="en-US" smtClean="0"/>
              <a:t>Inadequate training</a:t>
            </a:r>
          </a:p>
          <a:p>
            <a:pPr eaLnBrk="1" hangingPunct="1"/>
            <a:r>
              <a:rPr lang="en-US" smtClean="0"/>
              <a:t>Insufficient information</a:t>
            </a:r>
          </a:p>
          <a:p>
            <a:pPr eaLnBrk="1" hangingPunct="1"/>
            <a:r>
              <a:rPr lang="en-US" smtClean="0"/>
              <a:t>Others?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447800" y="228600"/>
            <a:ext cx="6096000" cy="1143000"/>
          </a:xfrm>
        </p:spPr>
        <p:txBody>
          <a:bodyPr/>
          <a:lstStyle/>
          <a:p>
            <a:pPr eaLnBrk="1" hangingPunct="1"/>
            <a:r>
              <a:rPr lang="en-US" smtClean="0"/>
              <a:t>Key Considerations</a:t>
            </a:r>
          </a:p>
        </p:txBody>
      </p:sp>
      <p:sp>
        <p:nvSpPr>
          <p:cNvPr id="64515" name="Rectangle 3"/>
          <p:cNvSpPr>
            <a:spLocks noGrp="1" noChangeArrowheads="1"/>
          </p:cNvSpPr>
          <p:nvPr>
            <p:ph type="body" idx="1"/>
          </p:nvPr>
        </p:nvSpPr>
        <p:spPr>
          <a:xfrm>
            <a:off x="1066800" y="1600200"/>
            <a:ext cx="7086600" cy="4830763"/>
          </a:xfrm>
        </p:spPr>
        <p:txBody>
          <a:bodyPr/>
          <a:lstStyle/>
          <a:p>
            <a:pPr eaLnBrk="1" hangingPunct="1"/>
            <a:r>
              <a:rPr lang="en-US" smtClean="0"/>
              <a:t>Understand what needs to be protected</a:t>
            </a:r>
          </a:p>
          <a:p>
            <a:pPr eaLnBrk="1" hangingPunct="1"/>
            <a:r>
              <a:rPr lang="en-US" smtClean="0"/>
              <a:t>Apply highest security to the most critical assets</a:t>
            </a:r>
          </a:p>
          <a:p>
            <a:pPr eaLnBrk="1" hangingPunct="1"/>
            <a:r>
              <a:rPr lang="en-US" smtClean="0"/>
              <a:t>Employ a graded security approach</a:t>
            </a:r>
          </a:p>
          <a:p>
            <a:pPr eaLnBrk="1" hangingPunct="1"/>
            <a:r>
              <a:rPr lang="en-US" smtClean="0"/>
              <a:t>Reduce risk to acceptable level</a:t>
            </a:r>
          </a:p>
          <a:p>
            <a:pPr eaLnBrk="1" hangingPunct="1"/>
            <a:r>
              <a:rPr lang="en-US" smtClean="0"/>
              <a:t>Obtain strong management support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title"/>
          </p:nvPr>
        </p:nvSpPr>
        <p:spPr>
          <a:xfrm>
            <a:off x="1447800" y="533400"/>
            <a:ext cx="6096000" cy="1143000"/>
          </a:xfrm>
          <a:noFill/>
        </p:spPr>
        <p:txBody>
          <a:bodyPr/>
          <a:lstStyle/>
          <a:p>
            <a:pPr eaLnBrk="1" hangingPunct="1"/>
            <a:r>
              <a:rPr lang="en-US" smtClean="0"/>
              <a:t>Resources</a:t>
            </a:r>
            <a:br>
              <a:rPr lang="en-US" smtClean="0"/>
            </a:br>
            <a:endParaRPr lang="en-US" smtClean="0"/>
          </a:p>
        </p:txBody>
      </p:sp>
      <p:sp>
        <p:nvSpPr>
          <p:cNvPr id="65539" name="Rectangle 7"/>
          <p:cNvSpPr>
            <a:spLocks noGrp="1" noChangeArrowheads="1"/>
          </p:cNvSpPr>
          <p:nvPr>
            <p:ph type="body" idx="1"/>
          </p:nvPr>
        </p:nvSpPr>
        <p:spPr>
          <a:xfrm>
            <a:off x="228600" y="2362200"/>
            <a:ext cx="8686800" cy="4495800"/>
          </a:xfrm>
          <a:noFill/>
        </p:spPr>
        <p:txBody>
          <a:bodyPr/>
          <a:lstStyle/>
          <a:p>
            <a:pPr eaLnBrk="1" hangingPunct="1"/>
            <a:r>
              <a:rPr lang="en-US" b="1" u="sng" smtClean="0"/>
              <a:t>WHO </a:t>
            </a:r>
            <a:r>
              <a:rPr lang="en-US" u="sng" smtClean="0"/>
              <a:t>Laboratory Biosafety Manual - Third Edition</a:t>
            </a:r>
            <a:endParaRPr lang="en-US" sz="2400" u="sng" smtClean="0"/>
          </a:p>
          <a:p>
            <a:pPr lvl="1" eaLnBrk="1" hangingPunct="1"/>
            <a:r>
              <a:rPr lang="en-US" b="1" smtClean="0"/>
              <a:t>http://www.who.int/ihr/biosafety/publications/en/index.html</a:t>
            </a:r>
          </a:p>
          <a:p>
            <a:pPr lvl="1" eaLnBrk="1" hangingPunct="1"/>
            <a:endParaRPr lang="en-US" b="1" smtClean="0"/>
          </a:p>
          <a:p>
            <a:pPr eaLnBrk="1" hangingPunct="1"/>
            <a:r>
              <a:rPr lang="en-US" b="1" smtClean="0"/>
              <a:t>WHO Biorisk Management: laboratory biosecurity guidance, September 2006</a:t>
            </a:r>
          </a:p>
          <a:p>
            <a:pPr lvl="1" eaLnBrk="1" hangingPunct="1"/>
            <a:r>
              <a:rPr lang="en-US" b="1" smtClean="0"/>
              <a:t>http://www.who.int/ihr/biosafety/publications/en/index.html</a:t>
            </a:r>
            <a:endParaRPr lang="en-US" b="1" smtClean="0">
              <a:hlinkClick r:id="rId3"/>
            </a:endParaRPr>
          </a:p>
          <a:p>
            <a:pPr eaLnBrk="1" hangingPunct="1">
              <a:buFontTx/>
              <a:buNone/>
            </a:pPr>
            <a:endParaRPr lang="en-US" b="1" smtClean="0"/>
          </a:p>
        </p:txBody>
      </p:sp>
      <p:pic>
        <p:nvPicPr>
          <p:cNvPr id="65540" name="Picture 6" descr="WHO LMB cover"/>
          <p:cNvPicPr>
            <a:picLocks noChangeAspect="1" noChangeArrowheads="1"/>
          </p:cNvPicPr>
          <p:nvPr/>
        </p:nvPicPr>
        <p:blipFill>
          <a:blip r:embed="rId4" cstate="print"/>
          <a:srcRect/>
          <a:stretch>
            <a:fillRect/>
          </a:stretch>
        </p:blipFill>
        <p:spPr bwMode="auto">
          <a:xfrm>
            <a:off x="1066800" y="381000"/>
            <a:ext cx="1295400" cy="1752600"/>
          </a:xfrm>
          <a:prstGeom prst="rect">
            <a:avLst/>
          </a:prstGeom>
          <a:noFill/>
          <a:ln w="9525">
            <a:solidFill>
              <a:schemeClr val="tx1"/>
            </a:solidFill>
            <a:miter lim="800000"/>
            <a:headEnd/>
            <a:tailEnd/>
          </a:ln>
        </p:spPr>
      </p:pic>
      <p:sp>
        <p:nvSpPr>
          <p:cNvPr id="65541" name="Text Box 5"/>
          <p:cNvSpPr txBox="1">
            <a:spLocks noChangeArrowheads="1"/>
          </p:cNvSpPr>
          <p:nvPr/>
        </p:nvSpPr>
        <p:spPr bwMode="auto">
          <a:xfrm>
            <a:off x="6781800" y="457200"/>
            <a:ext cx="1219200" cy="1749425"/>
          </a:xfrm>
          <a:prstGeom prst="rect">
            <a:avLst/>
          </a:prstGeom>
          <a:solidFill>
            <a:srgbClr val="FFAB57"/>
          </a:solidFill>
          <a:ln w="9525" algn="ctr">
            <a:solidFill>
              <a:schemeClr val="tx1"/>
            </a:solidFill>
            <a:miter lim="800000"/>
            <a:headEnd/>
            <a:tailEnd/>
          </a:ln>
        </p:spPr>
        <p:txBody>
          <a:bodyPr>
            <a:spAutoFit/>
          </a:bodyPr>
          <a:lstStyle/>
          <a:p>
            <a:r>
              <a:rPr lang="en-US" sz="2000">
                <a:solidFill>
                  <a:srgbClr val="000000"/>
                </a:solidFill>
                <a:ea typeface="Arial Unicode MS" pitchFamily="34" charset="-128"/>
                <a:cs typeface="Arial Unicode MS" pitchFamily="34" charset="-128"/>
              </a:rPr>
              <a:t>   WHO</a:t>
            </a:r>
          </a:p>
          <a:p>
            <a:endParaRPr lang="en-US" sz="2400">
              <a:solidFill>
                <a:srgbClr val="000000"/>
              </a:solidFill>
              <a:ea typeface="Arial Unicode MS" pitchFamily="34" charset="-128"/>
              <a:cs typeface="Arial Unicode MS" pitchFamily="34" charset="-128"/>
            </a:endParaRPr>
          </a:p>
          <a:p>
            <a:endParaRPr lang="en-US" sz="1600">
              <a:solidFill>
                <a:srgbClr val="000000"/>
              </a:solidFill>
              <a:ea typeface="Arial Unicode MS" pitchFamily="34" charset="-128"/>
              <a:cs typeface="Arial Unicode MS" pitchFamily="34" charset="-128"/>
            </a:endParaRPr>
          </a:p>
          <a:p>
            <a:r>
              <a:rPr lang="en-US" sz="1600">
                <a:solidFill>
                  <a:srgbClr val="000000"/>
                </a:solidFill>
                <a:ea typeface="Arial Unicode MS" pitchFamily="34" charset="-128"/>
                <a:cs typeface="Arial Unicode MS" pitchFamily="34" charset="-128"/>
              </a:rPr>
              <a:t>Laboratory</a:t>
            </a:r>
          </a:p>
          <a:p>
            <a:r>
              <a:rPr lang="en-US" sz="1600">
                <a:solidFill>
                  <a:srgbClr val="000000"/>
                </a:solidFill>
                <a:ea typeface="Arial Unicode MS" pitchFamily="34" charset="-128"/>
                <a:cs typeface="Arial Unicode MS" pitchFamily="34" charset="-128"/>
              </a:rPr>
              <a:t>Biosecurity Manual</a:t>
            </a:r>
            <a:endParaRPr lang="en-US" sz="1600">
              <a:ea typeface="Arial Unicode MS" pitchFamily="34" charset="-128"/>
              <a:cs typeface="Arial Unicode MS" pitchFamily="34" charset="-128"/>
            </a:endParaRPr>
          </a:p>
        </p:txBody>
      </p:sp>
      <p:grpSp>
        <p:nvGrpSpPr>
          <p:cNvPr id="65542" name="Group 88"/>
          <p:cNvGrpSpPr>
            <a:grpSpLocks/>
          </p:cNvGrpSpPr>
          <p:nvPr/>
        </p:nvGrpSpPr>
        <p:grpSpPr bwMode="auto">
          <a:xfrm rot="-105481">
            <a:off x="7169150" y="844550"/>
            <a:ext cx="381000" cy="454025"/>
            <a:chOff x="3574" y="1440"/>
            <a:chExt cx="2344" cy="1970"/>
          </a:xfrm>
        </p:grpSpPr>
        <p:sp>
          <p:nvSpPr>
            <p:cNvPr id="65543" name="Freeform 89"/>
            <p:cNvSpPr>
              <a:spLocks/>
            </p:cNvSpPr>
            <p:nvPr/>
          </p:nvSpPr>
          <p:spPr bwMode="auto">
            <a:xfrm>
              <a:off x="3583" y="1453"/>
              <a:ext cx="1156" cy="1570"/>
            </a:xfrm>
            <a:custGeom>
              <a:avLst/>
              <a:gdLst>
                <a:gd name="T0" fmla="*/ 955 w 1156"/>
                <a:gd name="T1" fmla="*/ 1128 h 1570"/>
                <a:gd name="T2" fmla="*/ 945 w 1156"/>
                <a:gd name="T3" fmla="*/ 1099 h 1570"/>
                <a:gd name="T4" fmla="*/ 939 w 1156"/>
                <a:gd name="T5" fmla="*/ 1069 h 1570"/>
                <a:gd name="T6" fmla="*/ 945 w 1156"/>
                <a:gd name="T7" fmla="*/ 1008 h 1570"/>
                <a:gd name="T8" fmla="*/ 987 w 1156"/>
                <a:gd name="T9" fmla="*/ 938 h 1570"/>
                <a:gd name="T10" fmla="*/ 1058 w 1156"/>
                <a:gd name="T11" fmla="*/ 890 h 1570"/>
                <a:gd name="T12" fmla="*/ 1126 w 1156"/>
                <a:gd name="T13" fmla="*/ 863 h 1570"/>
                <a:gd name="T14" fmla="*/ 1009 w 1156"/>
                <a:gd name="T15" fmla="*/ 842 h 1570"/>
                <a:gd name="T16" fmla="*/ 904 w 1156"/>
                <a:gd name="T17" fmla="*/ 799 h 1570"/>
                <a:gd name="T18" fmla="*/ 817 w 1156"/>
                <a:gd name="T19" fmla="*/ 736 h 1570"/>
                <a:gd name="T20" fmla="*/ 749 w 1156"/>
                <a:gd name="T21" fmla="*/ 658 h 1570"/>
                <a:gd name="T22" fmla="*/ 703 w 1156"/>
                <a:gd name="T23" fmla="*/ 565 h 1570"/>
                <a:gd name="T24" fmla="*/ 682 w 1156"/>
                <a:gd name="T25" fmla="*/ 462 h 1570"/>
                <a:gd name="T26" fmla="*/ 691 w 1156"/>
                <a:gd name="T27" fmla="*/ 356 h 1570"/>
                <a:gd name="T28" fmla="*/ 727 w 1156"/>
                <a:gd name="T29" fmla="*/ 258 h 1570"/>
                <a:gd name="T30" fmla="*/ 788 w 1156"/>
                <a:gd name="T31" fmla="*/ 169 h 1570"/>
                <a:gd name="T32" fmla="*/ 869 w 1156"/>
                <a:gd name="T33" fmla="*/ 97 h 1570"/>
                <a:gd name="T34" fmla="*/ 969 w 1156"/>
                <a:gd name="T35" fmla="*/ 42 h 1570"/>
                <a:gd name="T36" fmla="*/ 1083 w 1156"/>
                <a:gd name="T37" fmla="*/ 10 h 1570"/>
                <a:gd name="T38" fmla="*/ 1106 w 1156"/>
                <a:gd name="T39" fmla="*/ 1 h 1570"/>
                <a:gd name="T40" fmla="*/ 926 w 1156"/>
                <a:gd name="T41" fmla="*/ 31 h 1570"/>
                <a:gd name="T42" fmla="*/ 765 w 1156"/>
                <a:gd name="T43" fmla="*/ 92 h 1570"/>
                <a:gd name="T44" fmla="*/ 624 w 1156"/>
                <a:gd name="T45" fmla="*/ 182 h 1570"/>
                <a:gd name="T46" fmla="*/ 508 w 1156"/>
                <a:gd name="T47" fmla="*/ 295 h 1570"/>
                <a:gd name="T48" fmla="*/ 421 w 1156"/>
                <a:gd name="T49" fmla="*/ 427 h 1570"/>
                <a:gd name="T50" fmla="*/ 366 w 1156"/>
                <a:gd name="T51" fmla="*/ 575 h 1570"/>
                <a:gd name="T52" fmla="*/ 297 w 1156"/>
                <a:gd name="T53" fmla="*/ 668 h 1570"/>
                <a:gd name="T54" fmla="*/ 208 w 1156"/>
                <a:gd name="T55" fmla="*/ 742 h 1570"/>
                <a:gd name="T56" fmla="*/ 134 w 1156"/>
                <a:gd name="T57" fmla="*/ 828 h 1570"/>
                <a:gd name="T58" fmla="*/ 75 w 1156"/>
                <a:gd name="T59" fmla="*/ 921 h 1570"/>
                <a:gd name="T60" fmla="*/ 31 w 1156"/>
                <a:gd name="T61" fmla="*/ 1022 h 1570"/>
                <a:gd name="T62" fmla="*/ 5 w 1156"/>
                <a:gd name="T63" fmla="*/ 1130 h 1570"/>
                <a:gd name="T64" fmla="*/ 0 w 1156"/>
                <a:gd name="T65" fmla="*/ 1231 h 1570"/>
                <a:gd name="T66" fmla="*/ 2 w 1156"/>
                <a:gd name="T67" fmla="*/ 1289 h 1570"/>
                <a:gd name="T68" fmla="*/ 13 w 1156"/>
                <a:gd name="T69" fmla="*/ 1346 h 1570"/>
                <a:gd name="T70" fmla="*/ 26 w 1156"/>
                <a:gd name="T71" fmla="*/ 1399 h 1570"/>
                <a:gd name="T72" fmla="*/ 44 w 1156"/>
                <a:gd name="T73" fmla="*/ 1454 h 1570"/>
                <a:gd name="T74" fmla="*/ 66 w 1156"/>
                <a:gd name="T75" fmla="*/ 1505 h 1570"/>
                <a:gd name="T76" fmla="*/ 95 w 1156"/>
                <a:gd name="T77" fmla="*/ 1555 h 1570"/>
                <a:gd name="T78" fmla="*/ 95 w 1156"/>
                <a:gd name="T79" fmla="*/ 1534 h 1570"/>
                <a:gd name="T80" fmla="*/ 71 w 1156"/>
                <a:gd name="T81" fmla="*/ 1473 h 1570"/>
                <a:gd name="T82" fmla="*/ 59 w 1156"/>
                <a:gd name="T83" fmla="*/ 1409 h 1570"/>
                <a:gd name="T84" fmla="*/ 59 w 1156"/>
                <a:gd name="T85" fmla="*/ 1325 h 1570"/>
                <a:gd name="T86" fmla="*/ 86 w 1156"/>
                <a:gd name="T87" fmla="*/ 1222 h 1570"/>
                <a:gd name="T88" fmla="*/ 140 w 1156"/>
                <a:gd name="T89" fmla="*/ 1130 h 1570"/>
                <a:gd name="T90" fmla="*/ 218 w 1156"/>
                <a:gd name="T91" fmla="*/ 1053 h 1570"/>
                <a:gd name="T92" fmla="*/ 316 w 1156"/>
                <a:gd name="T93" fmla="*/ 993 h 1570"/>
                <a:gd name="T94" fmla="*/ 427 w 1156"/>
                <a:gd name="T95" fmla="*/ 955 h 1570"/>
                <a:gd name="T96" fmla="*/ 550 w 1156"/>
                <a:gd name="T97" fmla="*/ 942 h 1570"/>
                <a:gd name="T98" fmla="*/ 620 w 1156"/>
                <a:gd name="T99" fmla="*/ 947 h 1570"/>
                <a:gd name="T100" fmla="*/ 685 w 1156"/>
                <a:gd name="T101" fmla="*/ 958 h 1570"/>
                <a:gd name="T102" fmla="*/ 748 w 1156"/>
                <a:gd name="T103" fmla="*/ 977 h 1570"/>
                <a:gd name="T104" fmla="*/ 806 w 1156"/>
                <a:gd name="T105" fmla="*/ 1003 h 1570"/>
                <a:gd name="T106" fmla="*/ 859 w 1156"/>
                <a:gd name="T107" fmla="*/ 1035 h 1570"/>
                <a:gd name="T108" fmla="*/ 907 w 1156"/>
                <a:gd name="T109" fmla="*/ 1074 h 157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6"/>
                <a:gd name="T166" fmla="*/ 0 h 1570"/>
                <a:gd name="T167" fmla="*/ 1156 w 1156"/>
                <a:gd name="T168" fmla="*/ 1570 h 157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6" h="1570">
                  <a:moveTo>
                    <a:pt x="968" y="1150"/>
                  </a:moveTo>
                  <a:lnTo>
                    <a:pt x="964" y="1145"/>
                  </a:lnTo>
                  <a:lnTo>
                    <a:pt x="961" y="1140"/>
                  </a:lnTo>
                  <a:lnTo>
                    <a:pt x="958" y="1134"/>
                  </a:lnTo>
                  <a:lnTo>
                    <a:pt x="955" y="1128"/>
                  </a:lnTo>
                  <a:lnTo>
                    <a:pt x="952" y="1122"/>
                  </a:lnTo>
                  <a:lnTo>
                    <a:pt x="951" y="1118"/>
                  </a:lnTo>
                  <a:lnTo>
                    <a:pt x="948" y="1112"/>
                  </a:lnTo>
                  <a:lnTo>
                    <a:pt x="946" y="1106"/>
                  </a:lnTo>
                  <a:lnTo>
                    <a:pt x="945" y="1099"/>
                  </a:lnTo>
                  <a:lnTo>
                    <a:pt x="943" y="1093"/>
                  </a:lnTo>
                  <a:lnTo>
                    <a:pt x="942" y="1087"/>
                  </a:lnTo>
                  <a:lnTo>
                    <a:pt x="940" y="1082"/>
                  </a:lnTo>
                  <a:lnTo>
                    <a:pt x="939" y="1076"/>
                  </a:lnTo>
                  <a:lnTo>
                    <a:pt x="939" y="1069"/>
                  </a:lnTo>
                  <a:lnTo>
                    <a:pt x="939" y="1063"/>
                  </a:lnTo>
                  <a:lnTo>
                    <a:pt x="939" y="1057"/>
                  </a:lnTo>
                  <a:lnTo>
                    <a:pt x="939" y="1040"/>
                  </a:lnTo>
                  <a:lnTo>
                    <a:pt x="942" y="1024"/>
                  </a:lnTo>
                  <a:lnTo>
                    <a:pt x="945" y="1008"/>
                  </a:lnTo>
                  <a:lnTo>
                    <a:pt x="951" y="993"/>
                  </a:lnTo>
                  <a:lnTo>
                    <a:pt x="959" y="979"/>
                  </a:lnTo>
                  <a:lnTo>
                    <a:pt x="967" y="964"/>
                  </a:lnTo>
                  <a:lnTo>
                    <a:pt x="977" y="951"/>
                  </a:lnTo>
                  <a:lnTo>
                    <a:pt x="987" y="938"/>
                  </a:lnTo>
                  <a:lnTo>
                    <a:pt x="1000" y="926"/>
                  </a:lnTo>
                  <a:lnTo>
                    <a:pt x="1013" y="916"/>
                  </a:lnTo>
                  <a:lnTo>
                    <a:pt x="1027" y="906"/>
                  </a:lnTo>
                  <a:lnTo>
                    <a:pt x="1042" y="897"/>
                  </a:lnTo>
                  <a:lnTo>
                    <a:pt x="1058" y="890"/>
                  </a:lnTo>
                  <a:lnTo>
                    <a:pt x="1074" y="884"/>
                  </a:lnTo>
                  <a:lnTo>
                    <a:pt x="1093" y="879"/>
                  </a:lnTo>
                  <a:lnTo>
                    <a:pt x="1110" y="876"/>
                  </a:lnTo>
                  <a:lnTo>
                    <a:pt x="1151" y="864"/>
                  </a:lnTo>
                  <a:lnTo>
                    <a:pt x="1126" y="863"/>
                  </a:lnTo>
                  <a:lnTo>
                    <a:pt x="1101" y="861"/>
                  </a:lnTo>
                  <a:lnTo>
                    <a:pt x="1078" y="857"/>
                  </a:lnTo>
                  <a:lnTo>
                    <a:pt x="1054" y="854"/>
                  </a:lnTo>
                  <a:lnTo>
                    <a:pt x="1032" y="848"/>
                  </a:lnTo>
                  <a:lnTo>
                    <a:pt x="1009" y="842"/>
                  </a:lnTo>
                  <a:lnTo>
                    <a:pt x="987" y="835"/>
                  </a:lnTo>
                  <a:lnTo>
                    <a:pt x="965" y="828"/>
                  </a:lnTo>
                  <a:lnTo>
                    <a:pt x="945" y="819"/>
                  </a:lnTo>
                  <a:lnTo>
                    <a:pt x="925" y="809"/>
                  </a:lnTo>
                  <a:lnTo>
                    <a:pt x="904" y="799"/>
                  </a:lnTo>
                  <a:lnTo>
                    <a:pt x="885" y="789"/>
                  </a:lnTo>
                  <a:lnTo>
                    <a:pt x="868" y="776"/>
                  </a:lnTo>
                  <a:lnTo>
                    <a:pt x="849" y="764"/>
                  </a:lnTo>
                  <a:lnTo>
                    <a:pt x="833" y="751"/>
                  </a:lnTo>
                  <a:lnTo>
                    <a:pt x="817" y="736"/>
                  </a:lnTo>
                  <a:lnTo>
                    <a:pt x="801" y="722"/>
                  </a:lnTo>
                  <a:lnTo>
                    <a:pt x="787" y="706"/>
                  </a:lnTo>
                  <a:lnTo>
                    <a:pt x="774" y="691"/>
                  </a:lnTo>
                  <a:lnTo>
                    <a:pt x="761" y="674"/>
                  </a:lnTo>
                  <a:lnTo>
                    <a:pt x="749" y="658"/>
                  </a:lnTo>
                  <a:lnTo>
                    <a:pt x="737" y="641"/>
                  </a:lnTo>
                  <a:lnTo>
                    <a:pt x="727" y="622"/>
                  </a:lnTo>
                  <a:lnTo>
                    <a:pt x="717" y="603"/>
                  </a:lnTo>
                  <a:lnTo>
                    <a:pt x="710" y="584"/>
                  </a:lnTo>
                  <a:lnTo>
                    <a:pt x="703" y="565"/>
                  </a:lnTo>
                  <a:lnTo>
                    <a:pt x="697" y="545"/>
                  </a:lnTo>
                  <a:lnTo>
                    <a:pt x="691" y="526"/>
                  </a:lnTo>
                  <a:lnTo>
                    <a:pt x="687" y="504"/>
                  </a:lnTo>
                  <a:lnTo>
                    <a:pt x="685" y="484"/>
                  </a:lnTo>
                  <a:lnTo>
                    <a:pt x="682" y="462"/>
                  </a:lnTo>
                  <a:lnTo>
                    <a:pt x="681" y="442"/>
                  </a:lnTo>
                  <a:lnTo>
                    <a:pt x="682" y="420"/>
                  </a:lnTo>
                  <a:lnTo>
                    <a:pt x="685" y="398"/>
                  </a:lnTo>
                  <a:lnTo>
                    <a:pt x="687" y="377"/>
                  </a:lnTo>
                  <a:lnTo>
                    <a:pt x="691" y="356"/>
                  </a:lnTo>
                  <a:lnTo>
                    <a:pt x="697" y="336"/>
                  </a:lnTo>
                  <a:lnTo>
                    <a:pt x="703" y="316"/>
                  </a:lnTo>
                  <a:lnTo>
                    <a:pt x="710" y="297"/>
                  </a:lnTo>
                  <a:lnTo>
                    <a:pt x="719" y="277"/>
                  </a:lnTo>
                  <a:lnTo>
                    <a:pt x="727" y="258"/>
                  </a:lnTo>
                  <a:lnTo>
                    <a:pt x="737" y="239"/>
                  </a:lnTo>
                  <a:lnTo>
                    <a:pt x="749" y="221"/>
                  </a:lnTo>
                  <a:lnTo>
                    <a:pt x="762" y="204"/>
                  </a:lnTo>
                  <a:lnTo>
                    <a:pt x="775" y="187"/>
                  </a:lnTo>
                  <a:lnTo>
                    <a:pt x="788" y="169"/>
                  </a:lnTo>
                  <a:lnTo>
                    <a:pt x="804" y="155"/>
                  </a:lnTo>
                  <a:lnTo>
                    <a:pt x="819" y="139"/>
                  </a:lnTo>
                  <a:lnTo>
                    <a:pt x="835" y="124"/>
                  </a:lnTo>
                  <a:lnTo>
                    <a:pt x="853" y="110"/>
                  </a:lnTo>
                  <a:lnTo>
                    <a:pt x="869" y="97"/>
                  </a:lnTo>
                  <a:lnTo>
                    <a:pt x="888" y="85"/>
                  </a:lnTo>
                  <a:lnTo>
                    <a:pt x="907" y="72"/>
                  </a:lnTo>
                  <a:lnTo>
                    <a:pt x="927" y="62"/>
                  </a:lnTo>
                  <a:lnTo>
                    <a:pt x="948" y="52"/>
                  </a:lnTo>
                  <a:lnTo>
                    <a:pt x="969" y="42"/>
                  </a:lnTo>
                  <a:lnTo>
                    <a:pt x="991" y="34"/>
                  </a:lnTo>
                  <a:lnTo>
                    <a:pt x="1013" y="27"/>
                  </a:lnTo>
                  <a:lnTo>
                    <a:pt x="1035" y="20"/>
                  </a:lnTo>
                  <a:lnTo>
                    <a:pt x="1058" y="15"/>
                  </a:lnTo>
                  <a:lnTo>
                    <a:pt x="1083" y="10"/>
                  </a:lnTo>
                  <a:lnTo>
                    <a:pt x="1106" y="7"/>
                  </a:lnTo>
                  <a:lnTo>
                    <a:pt x="1130" y="5"/>
                  </a:lnTo>
                  <a:lnTo>
                    <a:pt x="1155" y="4"/>
                  </a:lnTo>
                  <a:lnTo>
                    <a:pt x="1142" y="0"/>
                  </a:lnTo>
                  <a:lnTo>
                    <a:pt x="1106" y="1"/>
                  </a:lnTo>
                  <a:lnTo>
                    <a:pt x="1068" y="5"/>
                  </a:lnTo>
                  <a:lnTo>
                    <a:pt x="1032" y="10"/>
                  </a:lnTo>
                  <a:lnTo>
                    <a:pt x="996" y="15"/>
                  </a:lnTo>
                  <a:lnTo>
                    <a:pt x="961" y="23"/>
                  </a:lnTo>
                  <a:lnTo>
                    <a:pt x="926" y="31"/>
                  </a:lnTo>
                  <a:lnTo>
                    <a:pt x="893" y="42"/>
                  </a:lnTo>
                  <a:lnTo>
                    <a:pt x="859" y="52"/>
                  </a:lnTo>
                  <a:lnTo>
                    <a:pt x="827" y="65"/>
                  </a:lnTo>
                  <a:lnTo>
                    <a:pt x="795" y="78"/>
                  </a:lnTo>
                  <a:lnTo>
                    <a:pt x="765" y="92"/>
                  </a:lnTo>
                  <a:lnTo>
                    <a:pt x="735" y="108"/>
                  </a:lnTo>
                  <a:lnTo>
                    <a:pt x="707" y="126"/>
                  </a:lnTo>
                  <a:lnTo>
                    <a:pt x="678" y="143"/>
                  </a:lnTo>
                  <a:lnTo>
                    <a:pt x="650" y="162"/>
                  </a:lnTo>
                  <a:lnTo>
                    <a:pt x="624" y="182"/>
                  </a:lnTo>
                  <a:lnTo>
                    <a:pt x="600" y="203"/>
                  </a:lnTo>
                  <a:lnTo>
                    <a:pt x="575" y="224"/>
                  </a:lnTo>
                  <a:lnTo>
                    <a:pt x="552" y="248"/>
                  </a:lnTo>
                  <a:lnTo>
                    <a:pt x="530" y="271"/>
                  </a:lnTo>
                  <a:lnTo>
                    <a:pt x="508" y="295"/>
                  </a:lnTo>
                  <a:lnTo>
                    <a:pt x="488" y="320"/>
                  </a:lnTo>
                  <a:lnTo>
                    <a:pt x="471" y="346"/>
                  </a:lnTo>
                  <a:lnTo>
                    <a:pt x="453" y="372"/>
                  </a:lnTo>
                  <a:lnTo>
                    <a:pt x="436" y="400"/>
                  </a:lnTo>
                  <a:lnTo>
                    <a:pt x="421" y="427"/>
                  </a:lnTo>
                  <a:lnTo>
                    <a:pt x="408" y="455"/>
                  </a:lnTo>
                  <a:lnTo>
                    <a:pt x="395" y="484"/>
                  </a:lnTo>
                  <a:lnTo>
                    <a:pt x="385" y="514"/>
                  </a:lnTo>
                  <a:lnTo>
                    <a:pt x="375" y="543"/>
                  </a:lnTo>
                  <a:lnTo>
                    <a:pt x="366" y="575"/>
                  </a:lnTo>
                  <a:lnTo>
                    <a:pt x="361" y="606"/>
                  </a:lnTo>
                  <a:lnTo>
                    <a:pt x="355" y="629"/>
                  </a:lnTo>
                  <a:lnTo>
                    <a:pt x="334" y="642"/>
                  </a:lnTo>
                  <a:lnTo>
                    <a:pt x="316" y="655"/>
                  </a:lnTo>
                  <a:lnTo>
                    <a:pt x="297" y="668"/>
                  </a:lnTo>
                  <a:lnTo>
                    <a:pt x="278" y="683"/>
                  </a:lnTo>
                  <a:lnTo>
                    <a:pt x="259" y="697"/>
                  </a:lnTo>
                  <a:lnTo>
                    <a:pt x="243" y="712"/>
                  </a:lnTo>
                  <a:lnTo>
                    <a:pt x="224" y="726"/>
                  </a:lnTo>
                  <a:lnTo>
                    <a:pt x="208" y="742"/>
                  </a:lnTo>
                  <a:lnTo>
                    <a:pt x="192" y="758"/>
                  </a:lnTo>
                  <a:lnTo>
                    <a:pt x="176" y="776"/>
                  </a:lnTo>
                  <a:lnTo>
                    <a:pt x="162" y="792"/>
                  </a:lnTo>
                  <a:lnTo>
                    <a:pt x="147" y="809"/>
                  </a:lnTo>
                  <a:lnTo>
                    <a:pt x="134" y="828"/>
                  </a:lnTo>
                  <a:lnTo>
                    <a:pt x="121" y="845"/>
                  </a:lnTo>
                  <a:lnTo>
                    <a:pt x="108" y="864"/>
                  </a:lnTo>
                  <a:lnTo>
                    <a:pt x="97" y="881"/>
                  </a:lnTo>
                  <a:lnTo>
                    <a:pt x="85" y="900"/>
                  </a:lnTo>
                  <a:lnTo>
                    <a:pt x="75" y="921"/>
                  </a:lnTo>
                  <a:lnTo>
                    <a:pt x="65" y="941"/>
                  </a:lnTo>
                  <a:lnTo>
                    <a:pt x="55" y="960"/>
                  </a:lnTo>
                  <a:lnTo>
                    <a:pt x="46" y="980"/>
                  </a:lnTo>
                  <a:lnTo>
                    <a:pt x="39" y="1002"/>
                  </a:lnTo>
                  <a:lnTo>
                    <a:pt x="31" y="1022"/>
                  </a:lnTo>
                  <a:lnTo>
                    <a:pt x="24" y="1042"/>
                  </a:lnTo>
                  <a:lnTo>
                    <a:pt x="18" y="1064"/>
                  </a:lnTo>
                  <a:lnTo>
                    <a:pt x="14" y="1086"/>
                  </a:lnTo>
                  <a:lnTo>
                    <a:pt x="8" y="1108"/>
                  </a:lnTo>
                  <a:lnTo>
                    <a:pt x="5" y="1130"/>
                  </a:lnTo>
                  <a:lnTo>
                    <a:pt x="2" y="1153"/>
                  </a:lnTo>
                  <a:lnTo>
                    <a:pt x="1" y="1174"/>
                  </a:lnTo>
                  <a:lnTo>
                    <a:pt x="0" y="1198"/>
                  </a:lnTo>
                  <a:lnTo>
                    <a:pt x="0" y="1219"/>
                  </a:lnTo>
                  <a:lnTo>
                    <a:pt x="0" y="1231"/>
                  </a:lnTo>
                  <a:lnTo>
                    <a:pt x="0" y="1243"/>
                  </a:lnTo>
                  <a:lnTo>
                    <a:pt x="1" y="1254"/>
                  </a:lnTo>
                  <a:lnTo>
                    <a:pt x="1" y="1266"/>
                  </a:lnTo>
                  <a:lnTo>
                    <a:pt x="2" y="1277"/>
                  </a:lnTo>
                  <a:lnTo>
                    <a:pt x="2" y="1289"/>
                  </a:lnTo>
                  <a:lnTo>
                    <a:pt x="4" y="1301"/>
                  </a:lnTo>
                  <a:lnTo>
                    <a:pt x="5" y="1312"/>
                  </a:lnTo>
                  <a:lnTo>
                    <a:pt x="7" y="1324"/>
                  </a:lnTo>
                  <a:lnTo>
                    <a:pt x="10" y="1334"/>
                  </a:lnTo>
                  <a:lnTo>
                    <a:pt x="13" y="1346"/>
                  </a:lnTo>
                  <a:lnTo>
                    <a:pt x="14" y="1356"/>
                  </a:lnTo>
                  <a:lnTo>
                    <a:pt x="17" y="1367"/>
                  </a:lnTo>
                  <a:lnTo>
                    <a:pt x="20" y="1378"/>
                  </a:lnTo>
                  <a:lnTo>
                    <a:pt x="23" y="1389"/>
                  </a:lnTo>
                  <a:lnTo>
                    <a:pt x="26" y="1399"/>
                  </a:lnTo>
                  <a:lnTo>
                    <a:pt x="28" y="1411"/>
                  </a:lnTo>
                  <a:lnTo>
                    <a:pt x="33" y="1421"/>
                  </a:lnTo>
                  <a:lnTo>
                    <a:pt x="36" y="1433"/>
                  </a:lnTo>
                  <a:lnTo>
                    <a:pt x="40" y="1443"/>
                  </a:lnTo>
                  <a:lnTo>
                    <a:pt x="44" y="1454"/>
                  </a:lnTo>
                  <a:lnTo>
                    <a:pt x="49" y="1465"/>
                  </a:lnTo>
                  <a:lnTo>
                    <a:pt x="53" y="1473"/>
                  </a:lnTo>
                  <a:lnTo>
                    <a:pt x="57" y="1485"/>
                  </a:lnTo>
                  <a:lnTo>
                    <a:pt x="62" y="1495"/>
                  </a:lnTo>
                  <a:lnTo>
                    <a:pt x="66" y="1505"/>
                  </a:lnTo>
                  <a:lnTo>
                    <a:pt x="72" y="1515"/>
                  </a:lnTo>
                  <a:lnTo>
                    <a:pt x="78" y="1524"/>
                  </a:lnTo>
                  <a:lnTo>
                    <a:pt x="84" y="1534"/>
                  </a:lnTo>
                  <a:lnTo>
                    <a:pt x="88" y="1544"/>
                  </a:lnTo>
                  <a:lnTo>
                    <a:pt x="95" y="1555"/>
                  </a:lnTo>
                  <a:lnTo>
                    <a:pt x="100" y="1563"/>
                  </a:lnTo>
                  <a:lnTo>
                    <a:pt x="114" y="1569"/>
                  </a:lnTo>
                  <a:lnTo>
                    <a:pt x="107" y="1557"/>
                  </a:lnTo>
                  <a:lnTo>
                    <a:pt x="101" y="1546"/>
                  </a:lnTo>
                  <a:lnTo>
                    <a:pt x="95" y="1534"/>
                  </a:lnTo>
                  <a:lnTo>
                    <a:pt x="89" y="1523"/>
                  </a:lnTo>
                  <a:lnTo>
                    <a:pt x="84" y="1511"/>
                  </a:lnTo>
                  <a:lnTo>
                    <a:pt x="79" y="1498"/>
                  </a:lnTo>
                  <a:lnTo>
                    <a:pt x="75" y="1486"/>
                  </a:lnTo>
                  <a:lnTo>
                    <a:pt x="71" y="1473"/>
                  </a:lnTo>
                  <a:lnTo>
                    <a:pt x="68" y="1462"/>
                  </a:lnTo>
                  <a:lnTo>
                    <a:pt x="65" y="1449"/>
                  </a:lnTo>
                  <a:lnTo>
                    <a:pt x="62" y="1436"/>
                  </a:lnTo>
                  <a:lnTo>
                    <a:pt x="60" y="1423"/>
                  </a:lnTo>
                  <a:lnTo>
                    <a:pt x="59" y="1409"/>
                  </a:lnTo>
                  <a:lnTo>
                    <a:pt x="57" y="1396"/>
                  </a:lnTo>
                  <a:lnTo>
                    <a:pt x="56" y="1382"/>
                  </a:lnTo>
                  <a:lnTo>
                    <a:pt x="56" y="1369"/>
                  </a:lnTo>
                  <a:lnTo>
                    <a:pt x="56" y="1347"/>
                  </a:lnTo>
                  <a:lnTo>
                    <a:pt x="59" y="1325"/>
                  </a:lnTo>
                  <a:lnTo>
                    <a:pt x="62" y="1304"/>
                  </a:lnTo>
                  <a:lnTo>
                    <a:pt x="66" y="1283"/>
                  </a:lnTo>
                  <a:lnTo>
                    <a:pt x="72" y="1263"/>
                  </a:lnTo>
                  <a:lnTo>
                    <a:pt x="78" y="1243"/>
                  </a:lnTo>
                  <a:lnTo>
                    <a:pt x="86" y="1222"/>
                  </a:lnTo>
                  <a:lnTo>
                    <a:pt x="95" y="1203"/>
                  </a:lnTo>
                  <a:lnTo>
                    <a:pt x="105" y="1185"/>
                  </a:lnTo>
                  <a:lnTo>
                    <a:pt x="115" y="1166"/>
                  </a:lnTo>
                  <a:lnTo>
                    <a:pt x="127" y="1148"/>
                  </a:lnTo>
                  <a:lnTo>
                    <a:pt x="140" y="1130"/>
                  </a:lnTo>
                  <a:lnTo>
                    <a:pt x="155" y="1114"/>
                  </a:lnTo>
                  <a:lnTo>
                    <a:pt x="169" y="1098"/>
                  </a:lnTo>
                  <a:lnTo>
                    <a:pt x="185" y="1082"/>
                  </a:lnTo>
                  <a:lnTo>
                    <a:pt x="201" y="1067"/>
                  </a:lnTo>
                  <a:lnTo>
                    <a:pt x="218" y="1053"/>
                  </a:lnTo>
                  <a:lnTo>
                    <a:pt x="236" y="1040"/>
                  </a:lnTo>
                  <a:lnTo>
                    <a:pt x="255" y="1027"/>
                  </a:lnTo>
                  <a:lnTo>
                    <a:pt x="275" y="1015"/>
                  </a:lnTo>
                  <a:lnTo>
                    <a:pt x="294" y="1003"/>
                  </a:lnTo>
                  <a:lnTo>
                    <a:pt x="316" y="993"/>
                  </a:lnTo>
                  <a:lnTo>
                    <a:pt x="336" y="984"/>
                  </a:lnTo>
                  <a:lnTo>
                    <a:pt x="359" y="976"/>
                  </a:lnTo>
                  <a:lnTo>
                    <a:pt x="381" y="969"/>
                  </a:lnTo>
                  <a:lnTo>
                    <a:pt x="404" y="961"/>
                  </a:lnTo>
                  <a:lnTo>
                    <a:pt x="427" y="955"/>
                  </a:lnTo>
                  <a:lnTo>
                    <a:pt x="450" y="951"/>
                  </a:lnTo>
                  <a:lnTo>
                    <a:pt x="475" y="947"/>
                  </a:lnTo>
                  <a:lnTo>
                    <a:pt x="500" y="944"/>
                  </a:lnTo>
                  <a:lnTo>
                    <a:pt x="526" y="942"/>
                  </a:lnTo>
                  <a:lnTo>
                    <a:pt x="550" y="942"/>
                  </a:lnTo>
                  <a:lnTo>
                    <a:pt x="565" y="942"/>
                  </a:lnTo>
                  <a:lnTo>
                    <a:pt x="579" y="942"/>
                  </a:lnTo>
                  <a:lnTo>
                    <a:pt x="592" y="944"/>
                  </a:lnTo>
                  <a:lnTo>
                    <a:pt x="606" y="944"/>
                  </a:lnTo>
                  <a:lnTo>
                    <a:pt x="620" y="947"/>
                  </a:lnTo>
                  <a:lnTo>
                    <a:pt x="633" y="948"/>
                  </a:lnTo>
                  <a:lnTo>
                    <a:pt x="646" y="950"/>
                  </a:lnTo>
                  <a:lnTo>
                    <a:pt x="659" y="953"/>
                  </a:lnTo>
                  <a:lnTo>
                    <a:pt x="672" y="955"/>
                  </a:lnTo>
                  <a:lnTo>
                    <a:pt x="685" y="958"/>
                  </a:lnTo>
                  <a:lnTo>
                    <a:pt x="698" y="961"/>
                  </a:lnTo>
                  <a:lnTo>
                    <a:pt x="711" y="966"/>
                  </a:lnTo>
                  <a:lnTo>
                    <a:pt x="723" y="969"/>
                  </a:lnTo>
                  <a:lnTo>
                    <a:pt x="736" y="973"/>
                  </a:lnTo>
                  <a:lnTo>
                    <a:pt x="748" y="977"/>
                  </a:lnTo>
                  <a:lnTo>
                    <a:pt x="761" y="982"/>
                  </a:lnTo>
                  <a:lnTo>
                    <a:pt x="772" y="987"/>
                  </a:lnTo>
                  <a:lnTo>
                    <a:pt x="784" y="992"/>
                  </a:lnTo>
                  <a:lnTo>
                    <a:pt x="795" y="998"/>
                  </a:lnTo>
                  <a:lnTo>
                    <a:pt x="806" y="1003"/>
                  </a:lnTo>
                  <a:lnTo>
                    <a:pt x="817" y="1009"/>
                  </a:lnTo>
                  <a:lnTo>
                    <a:pt x="829" y="1015"/>
                  </a:lnTo>
                  <a:lnTo>
                    <a:pt x="839" y="1022"/>
                  </a:lnTo>
                  <a:lnTo>
                    <a:pt x="849" y="1029"/>
                  </a:lnTo>
                  <a:lnTo>
                    <a:pt x="859" y="1035"/>
                  </a:lnTo>
                  <a:lnTo>
                    <a:pt x="869" y="1042"/>
                  </a:lnTo>
                  <a:lnTo>
                    <a:pt x="880" y="1050"/>
                  </a:lnTo>
                  <a:lnTo>
                    <a:pt x="890" y="1057"/>
                  </a:lnTo>
                  <a:lnTo>
                    <a:pt x="898" y="1066"/>
                  </a:lnTo>
                  <a:lnTo>
                    <a:pt x="907" y="1074"/>
                  </a:lnTo>
                  <a:lnTo>
                    <a:pt x="917" y="1082"/>
                  </a:lnTo>
                  <a:lnTo>
                    <a:pt x="926" y="1090"/>
                  </a:lnTo>
                  <a:lnTo>
                    <a:pt x="968" y="115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4" name="Freeform 90"/>
            <p:cNvSpPr>
              <a:spLocks/>
            </p:cNvSpPr>
            <p:nvPr/>
          </p:nvSpPr>
          <p:spPr bwMode="auto">
            <a:xfrm>
              <a:off x="4512" y="2510"/>
              <a:ext cx="47" cy="98"/>
            </a:xfrm>
            <a:custGeom>
              <a:avLst/>
              <a:gdLst>
                <a:gd name="T0" fmla="*/ 0 w 47"/>
                <a:gd name="T1" fmla="*/ 0 h 98"/>
                <a:gd name="T2" fmla="*/ 0 w 47"/>
                <a:gd name="T3" fmla="*/ 7 h 98"/>
                <a:gd name="T4" fmla="*/ 1 w 47"/>
                <a:gd name="T5" fmla="*/ 13 h 98"/>
                <a:gd name="T6" fmla="*/ 1 w 47"/>
                <a:gd name="T7" fmla="*/ 20 h 98"/>
                <a:gd name="T8" fmla="*/ 2 w 47"/>
                <a:gd name="T9" fmla="*/ 26 h 98"/>
                <a:gd name="T10" fmla="*/ 2 w 47"/>
                <a:gd name="T11" fmla="*/ 32 h 98"/>
                <a:gd name="T12" fmla="*/ 4 w 47"/>
                <a:gd name="T13" fmla="*/ 39 h 98"/>
                <a:gd name="T14" fmla="*/ 7 w 47"/>
                <a:gd name="T15" fmla="*/ 45 h 98"/>
                <a:gd name="T16" fmla="*/ 8 w 47"/>
                <a:gd name="T17" fmla="*/ 50 h 98"/>
                <a:gd name="T18" fmla="*/ 10 w 47"/>
                <a:gd name="T19" fmla="*/ 56 h 98"/>
                <a:gd name="T20" fmla="*/ 13 w 47"/>
                <a:gd name="T21" fmla="*/ 64 h 98"/>
                <a:gd name="T22" fmla="*/ 16 w 47"/>
                <a:gd name="T23" fmla="*/ 68 h 98"/>
                <a:gd name="T24" fmla="*/ 18 w 47"/>
                <a:gd name="T25" fmla="*/ 74 h 98"/>
                <a:gd name="T26" fmla="*/ 20 w 47"/>
                <a:gd name="T27" fmla="*/ 80 h 98"/>
                <a:gd name="T28" fmla="*/ 23 w 47"/>
                <a:gd name="T29" fmla="*/ 85 h 98"/>
                <a:gd name="T30" fmla="*/ 27 w 47"/>
                <a:gd name="T31" fmla="*/ 91 h 98"/>
                <a:gd name="T32" fmla="*/ 30 w 47"/>
                <a:gd name="T33" fmla="*/ 97 h 98"/>
                <a:gd name="T34" fmla="*/ 46 w 47"/>
                <a:gd name="T35" fmla="*/ 88 h 98"/>
                <a:gd name="T36" fmla="*/ 43 w 47"/>
                <a:gd name="T37" fmla="*/ 84 h 98"/>
                <a:gd name="T38" fmla="*/ 40 w 47"/>
                <a:gd name="T39" fmla="*/ 78 h 98"/>
                <a:gd name="T40" fmla="*/ 37 w 47"/>
                <a:gd name="T41" fmla="*/ 74 h 98"/>
                <a:gd name="T42" fmla="*/ 34 w 47"/>
                <a:gd name="T43" fmla="*/ 69 h 98"/>
                <a:gd name="T44" fmla="*/ 32 w 47"/>
                <a:gd name="T45" fmla="*/ 64 h 98"/>
                <a:gd name="T46" fmla="*/ 29 w 47"/>
                <a:gd name="T47" fmla="*/ 58 h 98"/>
                <a:gd name="T48" fmla="*/ 27 w 47"/>
                <a:gd name="T49" fmla="*/ 52 h 98"/>
                <a:gd name="T50" fmla="*/ 26 w 47"/>
                <a:gd name="T51" fmla="*/ 48 h 98"/>
                <a:gd name="T52" fmla="*/ 24 w 47"/>
                <a:gd name="T53" fmla="*/ 40 h 98"/>
                <a:gd name="T54" fmla="*/ 23 w 47"/>
                <a:gd name="T55" fmla="*/ 36 h 98"/>
                <a:gd name="T56" fmla="*/ 21 w 47"/>
                <a:gd name="T57" fmla="*/ 29 h 98"/>
                <a:gd name="T58" fmla="*/ 20 w 47"/>
                <a:gd name="T59" fmla="*/ 24 h 98"/>
                <a:gd name="T60" fmla="*/ 18 w 47"/>
                <a:gd name="T61" fmla="*/ 18 h 98"/>
                <a:gd name="T62" fmla="*/ 18 w 47"/>
                <a:gd name="T63" fmla="*/ 11 h 98"/>
                <a:gd name="T64" fmla="*/ 18 w 47"/>
                <a:gd name="T65" fmla="*/ 5 h 98"/>
                <a:gd name="T66" fmla="*/ 18 w 47"/>
                <a:gd name="T67" fmla="*/ 0 h 98"/>
                <a:gd name="T68" fmla="*/ 0 w 47"/>
                <a:gd name="T69" fmla="*/ 0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
                <a:gd name="T106" fmla="*/ 0 h 98"/>
                <a:gd name="T107" fmla="*/ 47 w 47"/>
                <a:gd name="T108" fmla="*/ 98 h 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 h="98">
                  <a:moveTo>
                    <a:pt x="0" y="0"/>
                  </a:moveTo>
                  <a:lnTo>
                    <a:pt x="0" y="7"/>
                  </a:lnTo>
                  <a:lnTo>
                    <a:pt x="1" y="13"/>
                  </a:lnTo>
                  <a:lnTo>
                    <a:pt x="1" y="20"/>
                  </a:lnTo>
                  <a:lnTo>
                    <a:pt x="2" y="26"/>
                  </a:lnTo>
                  <a:lnTo>
                    <a:pt x="2" y="32"/>
                  </a:lnTo>
                  <a:lnTo>
                    <a:pt x="4" y="39"/>
                  </a:lnTo>
                  <a:lnTo>
                    <a:pt x="7" y="45"/>
                  </a:lnTo>
                  <a:lnTo>
                    <a:pt x="8" y="50"/>
                  </a:lnTo>
                  <a:lnTo>
                    <a:pt x="10" y="56"/>
                  </a:lnTo>
                  <a:lnTo>
                    <a:pt x="13" y="64"/>
                  </a:lnTo>
                  <a:lnTo>
                    <a:pt x="16" y="68"/>
                  </a:lnTo>
                  <a:lnTo>
                    <a:pt x="18" y="74"/>
                  </a:lnTo>
                  <a:lnTo>
                    <a:pt x="20" y="80"/>
                  </a:lnTo>
                  <a:lnTo>
                    <a:pt x="23" y="85"/>
                  </a:lnTo>
                  <a:lnTo>
                    <a:pt x="27" y="91"/>
                  </a:lnTo>
                  <a:lnTo>
                    <a:pt x="30" y="97"/>
                  </a:lnTo>
                  <a:lnTo>
                    <a:pt x="46" y="88"/>
                  </a:lnTo>
                  <a:lnTo>
                    <a:pt x="43" y="84"/>
                  </a:lnTo>
                  <a:lnTo>
                    <a:pt x="40" y="78"/>
                  </a:lnTo>
                  <a:lnTo>
                    <a:pt x="37" y="74"/>
                  </a:lnTo>
                  <a:lnTo>
                    <a:pt x="34" y="69"/>
                  </a:lnTo>
                  <a:lnTo>
                    <a:pt x="32" y="64"/>
                  </a:lnTo>
                  <a:lnTo>
                    <a:pt x="29" y="58"/>
                  </a:lnTo>
                  <a:lnTo>
                    <a:pt x="27" y="52"/>
                  </a:lnTo>
                  <a:lnTo>
                    <a:pt x="26" y="48"/>
                  </a:lnTo>
                  <a:lnTo>
                    <a:pt x="24" y="40"/>
                  </a:lnTo>
                  <a:lnTo>
                    <a:pt x="23" y="36"/>
                  </a:lnTo>
                  <a:lnTo>
                    <a:pt x="21" y="29"/>
                  </a:lnTo>
                  <a:lnTo>
                    <a:pt x="20" y="24"/>
                  </a:lnTo>
                  <a:lnTo>
                    <a:pt x="18" y="18"/>
                  </a:lnTo>
                  <a:lnTo>
                    <a:pt x="18" y="11"/>
                  </a:lnTo>
                  <a:lnTo>
                    <a:pt x="18" y="5"/>
                  </a:lnTo>
                  <a:lnTo>
                    <a:pt x="18" y="0"/>
                  </a:lnTo>
                  <a:lnTo>
                    <a:pt x="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5" name="Freeform 91"/>
            <p:cNvSpPr>
              <a:spLocks/>
            </p:cNvSpPr>
            <p:nvPr/>
          </p:nvSpPr>
          <p:spPr bwMode="auto">
            <a:xfrm>
              <a:off x="4512" y="2320"/>
              <a:ext cx="191" cy="191"/>
            </a:xfrm>
            <a:custGeom>
              <a:avLst/>
              <a:gdLst>
                <a:gd name="T0" fmla="*/ 178 w 191"/>
                <a:gd name="T1" fmla="*/ 0 h 191"/>
                <a:gd name="T2" fmla="*/ 180 w 191"/>
                <a:gd name="T3" fmla="*/ 0 h 191"/>
                <a:gd name="T4" fmla="*/ 161 w 191"/>
                <a:gd name="T5" fmla="*/ 4 h 191"/>
                <a:gd name="T6" fmla="*/ 142 w 191"/>
                <a:gd name="T7" fmla="*/ 10 h 191"/>
                <a:gd name="T8" fmla="*/ 125 w 191"/>
                <a:gd name="T9" fmla="*/ 16 h 191"/>
                <a:gd name="T10" fmla="*/ 109 w 191"/>
                <a:gd name="T11" fmla="*/ 24 h 191"/>
                <a:gd name="T12" fmla="*/ 93 w 191"/>
                <a:gd name="T13" fmla="*/ 33 h 191"/>
                <a:gd name="T14" fmla="*/ 78 w 191"/>
                <a:gd name="T15" fmla="*/ 43 h 191"/>
                <a:gd name="T16" fmla="*/ 64 w 191"/>
                <a:gd name="T17" fmla="*/ 55 h 191"/>
                <a:gd name="T18" fmla="*/ 50 w 191"/>
                <a:gd name="T19" fmla="*/ 66 h 191"/>
                <a:gd name="T20" fmla="*/ 40 w 191"/>
                <a:gd name="T21" fmla="*/ 80 h 191"/>
                <a:gd name="T22" fmla="*/ 30 w 191"/>
                <a:gd name="T23" fmla="*/ 93 h 191"/>
                <a:gd name="T24" fmla="*/ 21 w 191"/>
                <a:gd name="T25" fmla="*/ 109 h 191"/>
                <a:gd name="T26" fmla="*/ 14 w 191"/>
                <a:gd name="T27" fmla="*/ 123 h 191"/>
                <a:gd name="T28" fmla="*/ 7 w 191"/>
                <a:gd name="T29" fmla="*/ 139 h 191"/>
                <a:gd name="T30" fmla="*/ 4 w 191"/>
                <a:gd name="T31" fmla="*/ 155 h 191"/>
                <a:gd name="T32" fmla="*/ 1 w 191"/>
                <a:gd name="T33" fmla="*/ 173 h 191"/>
                <a:gd name="T34" fmla="*/ 0 w 191"/>
                <a:gd name="T35" fmla="*/ 190 h 191"/>
                <a:gd name="T36" fmla="*/ 18 w 191"/>
                <a:gd name="T37" fmla="*/ 190 h 191"/>
                <a:gd name="T38" fmla="*/ 18 w 191"/>
                <a:gd name="T39" fmla="*/ 174 h 191"/>
                <a:gd name="T40" fmla="*/ 21 w 191"/>
                <a:gd name="T41" fmla="*/ 158 h 191"/>
                <a:gd name="T42" fmla="*/ 24 w 191"/>
                <a:gd name="T43" fmla="*/ 144 h 191"/>
                <a:gd name="T44" fmla="*/ 30 w 191"/>
                <a:gd name="T45" fmla="*/ 129 h 191"/>
                <a:gd name="T46" fmla="*/ 37 w 191"/>
                <a:gd name="T47" fmla="*/ 114 h 191"/>
                <a:gd name="T48" fmla="*/ 45 w 191"/>
                <a:gd name="T49" fmla="*/ 101 h 191"/>
                <a:gd name="T50" fmla="*/ 55 w 191"/>
                <a:gd name="T51" fmla="*/ 88 h 191"/>
                <a:gd name="T52" fmla="*/ 65 w 191"/>
                <a:gd name="T53" fmla="*/ 77 h 191"/>
                <a:gd name="T54" fmla="*/ 77 w 191"/>
                <a:gd name="T55" fmla="*/ 65 h 191"/>
                <a:gd name="T56" fmla="*/ 88 w 191"/>
                <a:gd name="T57" fmla="*/ 55 h 191"/>
                <a:gd name="T58" fmla="*/ 103 w 191"/>
                <a:gd name="T59" fmla="*/ 45 h 191"/>
                <a:gd name="T60" fmla="*/ 117 w 191"/>
                <a:gd name="T61" fmla="*/ 37 h 191"/>
                <a:gd name="T62" fmla="*/ 133 w 191"/>
                <a:gd name="T63" fmla="*/ 30 h 191"/>
                <a:gd name="T64" fmla="*/ 148 w 191"/>
                <a:gd name="T65" fmla="*/ 23 h 191"/>
                <a:gd name="T66" fmla="*/ 165 w 191"/>
                <a:gd name="T67" fmla="*/ 18 h 191"/>
                <a:gd name="T68" fmla="*/ 183 w 191"/>
                <a:gd name="T69" fmla="*/ 14 h 191"/>
                <a:gd name="T70" fmla="*/ 184 w 191"/>
                <a:gd name="T71" fmla="*/ 14 h 191"/>
                <a:gd name="T72" fmla="*/ 183 w 191"/>
                <a:gd name="T73" fmla="*/ 14 h 191"/>
                <a:gd name="T74" fmla="*/ 187 w 191"/>
                <a:gd name="T75" fmla="*/ 13 h 191"/>
                <a:gd name="T76" fmla="*/ 189 w 191"/>
                <a:gd name="T77" fmla="*/ 11 h 191"/>
                <a:gd name="T78" fmla="*/ 190 w 191"/>
                <a:gd name="T79" fmla="*/ 8 h 191"/>
                <a:gd name="T80" fmla="*/ 190 w 191"/>
                <a:gd name="T81" fmla="*/ 5 h 191"/>
                <a:gd name="T82" fmla="*/ 189 w 191"/>
                <a:gd name="T83" fmla="*/ 2 h 191"/>
                <a:gd name="T84" fmla="*/ 187 w 191"/>
                <a:gd name="T85" fmla="*/ 1 h 191"/>
                <a:gd name="T86" fmla="*/ 183 w 191"/>
                <a:gd name="T87" fmla="*/ 0 h 191"/>
                <a:gd name="T88" fmla="*/ 180 w 191"/>
                <a:gd name="T89" fmla="*/ 0 h 191"/>
                <a:gd name="T90" fmla="*/ 178 w 191"/>
                <a:gd name="T91" fmla="*/ 0 h 1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1"/>
                <a:gd name="T139" fmla="*/ 0 h 191"/>
                <a:gd name="T140" fmla="*/ 191 w 191"/>
                <a:gd name="T141" fmla="*/ 191 h 1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1" h="191">
                  <a:moveTo>
                    <a:pt x="178" y="0"/>
                  </a:moveTo>
                  <a:lnTo>
                    <a:pt x="180" y="0"/>
                  </a:lnTo>
                  <a:lnTo>
                    <a:pt x="161" y="4"/>
                  </a:lnTo>
                  <a:lnTo>
                    <a:pt x="142" y="10"/>
                  </a:lnTo>
                  <a:lnTo>
                    <a:pt x="125" y="16"/>
                  </a:lnTo>
                  <a:lnTo>
                    <a:pt x="109" y="24"/>
                  </a:lnTo>
                  <a:lnTo>
                    <a:pt x="93" y="33"/>
                  </a:lnTo>
                  <a:lnTo>
                    <a:pt x="78" y="43"/>
                  </a:lnTo>
                  <a:lnTo>
                    <a:pt x="64" y="55"/>
                  </a:lnTo>
                  <a:lnTo>
                    <a:pt x="50" y="66"/>
                  </a:lnTo>
                  <a:lnTo>
                    <a:pt x="40" y="80"/>
                  </a:lnTo>
                  <a:lnTo>
                    <a:pt x="30" y="93"/>
                  </a:lnTo>
                  <a:lnTo>
                    <a:pt x="21" y="109"/>
                  </a:lnTo>
                  <a:lnTo>
                    <a:pt x="14" y="123"/>
                  </a:lnTo>
                  <a:lnTo>
                    <a:pt x="7" y="139"/>
                  </a:lnTo>
                  <a:lnTo>
                    <a:pt x="4" y="155"/>
                  </a:lnTo>
                  <a:lnTo>
                    <a:pt x="1" y="173"/>
                  </a:lnTo>
                  <a:lnTo>
                    <a:pt x="0" y="190"/>
                  </a:lnTo>
                  <a:lnTo>
                    <a:pt x="18" y="190"/>
                  </a:lnTo>
                  <a:lnTo>
                    <a:pt x="18" y="174"/>
                  </a:lnTo>
                  <a:lnTo>
                    <a:pt x="21" y="158"/>
                  </a:lnTo>
                  <a:lnTo>
                    <a:pt x="24" y="144"/>
                  </a:lnTo>
                  <a:lnTo>
                    <a:pt x="30" y="129"/>
                  </a:lnTo>
                  <a:lnTo>
                    <a:pt x="37" y="114"/>
                  </a:lnTo>
                  <a:lnTo>
                    <a:pt x="45" y="101"/>
                  </a:lnTo>
                  <a:lnTo>
                    <a:pt x="55" y="88"/>
                  </a:lnTo>
                  <a:lnTo>
                    <a:pt x="65" y="77"/>
                  </a:lnTo>
                  <a:lnTo>
                    <a:pt x="77" y="65"/>
                  </a:lnTo>
                  <a:lnTo>
                    <a:pt x="88" y="55"/>
                  </a:lnTo>
                  <a:lnTo>
                    <a:pt x="103" y="45"/>
                  </a:lnTo>
                  <a:lnTo>
                    <a:pt x="117" y="37"/>
                  </a:lnTo>
                  <a:lnTo>
                    <a:pt x="133" y="30"/>
                  </a:lnTo>
                  <a:lnTo>
                    <a:pt x="148" y="23"/>
                  </a:lnTo>
                  <a:lnTo>
                    <a:pt x="165" y="18"/>
                  </a:lnTo>
                  <a:lnTo>
                    <a:pt x="183" y="14"/>
                  </a:lnTo>
                  <a:lnTo>
                    <a:pt x="184" y="14"/>
                  </a:lnTo>
                  <a:lnTo>
                    <a:pt x="183" y="14"/>
                  </a:lnTo>
                  <a:lnTo>
                    <a:pt x="187" y="13"/>
                  </a:lnTo>
                  <a:lnTo>
                    <a:pt x="189" y="11"/>
                  </a:lnTo>
                  <a:lnTo>
                    <a:pt x="190" y="8"/>
                  </a:lnTo>
                  <a:lnTo>
                    <a:pt x="190" y="5"/>
                  </a:lnTo>
                  <a:lnTo>
                    <a:pt x="189" y="2"/>
                  </a:lnTo>
                  <a:lnTo>
                    <a:pt x="187" y="1"/>
                  </a:lnTo>
                  <a:lnTo>
                    <a:pt x="183" y="0"/>
                  </a:lnTo>
                  <a:lnTo>
                    <a:pt x="180" y="0"/>
                  </a:lnTo>
                  <a:lnTo>
                    <a:pt x="178"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6" name="Freeform 92"/>
            <p:cNvSpPr>
              <a:spLocks/>
            </p:cNvSpPr>
            <p:nvPr/>
          </p:nvSpPr>
          <p:spPr bwMode="auto">
            <a:xfrm>
              <a:off x="4691" y="2309"/>
              <a:ext cx="52" cy="28"/>
            </a:xfrm>
            <a:custGeom>
              <a:avLst/>
              <a:gdLst>
                <a:gd name="T0" fmla="*/ 41 w 52"/>
                <a:gd name="T1" fmla="*/ 15 h 28"/>
                <a:gd name="T2" fmla="*/ 40 w 52"/>
                <a:gd name="T3" fmla="*/ 0 h 28"/>
                <a:gd name="T4" fmla="*/ 0 w 52"/>
                <a:gd name="T5" fmla="*/ 11 h 28"/>
                <a:gd name="T6" fmla="*/ 4 w 52"/>
                <a:gd name="T7" fmla="*/ 27 h 28"/>
                <a:gd name="T8" fmla="*/ 45 w 52"/>
                <a:gd name="T9" fmla="*/ 15 h 28"/>
                <a:gd name="T10" fmla="*/ 44 w 52"/>
                <a:gd name="T11" fmla="*/ 0 h 28"/>
                <a:gd name="T12" fmla="*/ 45 w 52"/>
                <a:gd name="T13" fmla="*/ 15 h 28"/>
                <a:gd name="T14" fmla="*/ 48 w 52"/>
                <a:gd name="T15" fmla="*/ 14 h 28"/>
                <a:gd name="T16" fmla="*/ 51 w 52"/>
                <a:gd name="T17" fmla="*/ 11 h 28"/>
                <a:gd name="T18" fmla="*/ 51 w 52"/>
                <a:gd name="T19" fmla="*/ 10 h 28"/>
                <a:gd name="T20" fmla="*/ 51 w 52"/>
                <a:gd name="T21" fmla="*/ 5 h 28"/>
                <a:gd name="T22" fmla="*/ 50 w 52"/>
                <a:gd name="T23" fmla="*/ 2 h 28"/>
                <a:gd name="T24" fmla="*/ 47 w 52"/>
                <a:gd name="T25" fmla="*/ 1 h 28"/>
                <a:gd name="T26" fmla="*/ 44 w 52"/>
                <a:gd name="T27" fmla="*/ 0 h 28"/>
                <a:gd name="T28" fmla="*/ 40 w 52"/>
                <a:gd name="T29" fmla="*/ 0 h 28"/>
                <a:gd name="T30" fmla="*/ 41 w 52"/>
                <a:gd name="T31" fmla="*/ 15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28"/>
                <a:gd name="T50" fmla="*/ 52 w 52"/>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28">
                  <a:moveTo>
                    <a:pt x="41" y="15"/>
                  </a:moveTo>
                  <a:lnTo>
                    <a:pt x="40" y="0"/>
                  </a:lnTo>
                  <a:lnTo>
                    <a:pt x="0" y="11"/>
                  </a:lnTo>
                  <a:lnTo>
                    <a:pt x="4" y="27"/>
                  </a:lnTo>
                  <a:lnTo>
                    <a:pt x="45" y="15"/>
                  </a:lnTo>
                  <a:lnTo>
                    <a:pt x="44" y="0"/>
                  </a:lnTo>
                  <a:lnTo>
                    <a:pt x="45" y="15"/>
                  </a:lnTo>
                  <a:lnTo>
                    <a:pt x="48" y="14"/>
                  </a:lnTo>
                  <a:lnTo>
                    <a:pt x="51" y="11"/>
                  </a:lnTo>
                  <a:lnTo>
                    <a:pt x="51" y="10"/>
                  </a:lnTo>
                  <a:lnTo>
                    <a:pt x="51" y="5"/>
                  </a:lnTo>
                  <a:lnTo>
                    <a:pt x="50" y="2"/>
                  </a:lnTo>
                  <a:lnTo>
                    <a:pt x="47" y="1"/>
                  </a:lnTo>
                  <a:lnTo>
                    <a:pt x="44" y="0"/>
                  </a:lnTo>
                  <a:lnTo>
                    <a:pt x="40" y="0"/>
                  </a:lnTo>
                  <a:lnTo>
                    <a:pt x="41" y="1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7" name="Freeform 93"/>
            <p:cNvSpPr>
              <a:spLocks/>
            </p:cNvSpPr>
            <p:nvPr/>
          </p:nvSpPr>
          <p:spPr bwMode="auto">
            <a:xfrm>
              <a:off x="4256" y="1894"/>
              <a:ext cx="480" cy="431"/>
            </a:xfrm>
            <a:custGeom>
              <a:avLst/>
              <a:gdLst>
                <a:gd name="T0" fmla="*/ 1 w 480"/>
                <a:gd name="T1" fmla="*/ 21 h 431"/>
                <a:gd name="T2" fmla="*/ 5 w 480"/>
                <a:gd name="T3" fmla="*/ 63 h 431"/>
                <a:gd name="T4" fmla="*/ 14 w 480"/>
                <a:gd name="T5" fmla="*/ 105 h 431"/>
                <a:gd name="T6" fmla="*/ 28 w 480"/>
                <a:gd name="T7" fmla="*/ 146 h 431"/>
                <a:gd name="T8" fmla="*/ 46 w 480"/>
                <a:gd name="T9" fmla="*/ 184 h 431"/>
                <a:gd name="T10" fmla="*/ 68 w 480"/>
                <a:gd name="T11" fmla="*/ 220 h 431"/>
                <a:gd name="T12" fmla="*/ 92 w 480"/>
                <a:gd name="T13" fmla="*/ 253 h 431"/>
                <a:gd name="T14" fmla="*/ 121 w 480"/>
                <a:gd name="T15" fmla="*/ 285 h 431"/>
                <a:gd name="T16" fmla="*/ 155 w 480"/>
                <a:gd name="T17" fmla="*/ 314 h 431"/>
                <a:gd name="T18" fmla="*/ 189 w 480"/>
                <a:gd name="T19" fmla="*/ 340 h 431"/>
                <a:gd name="T20" fmla="*/ 227 w 480"/>
                <a:gd name="T21" fmla="*/ 365 h 431"/>
                <a:gd name="T22" fmla="*/ 268 w 480"/>
                <a:gd name="T23" fmla="*/ 384 h 431"/>
                <a:gd name="T24" fmla="*/ 311 w 480"/>
                <a:gd name="T25" fmla="*/ 401 h 431"/>
                <a:gd name="T26" fmla="*/ 356 w 480"/>
                <a:gd name="T27" fmla="*/ 414 h 431"/>
                <a:gd name="T28" fmla="*/ 404 w 480"/>
                <a:gd name="T29" fmla="*/ 424 h 431"/>
                <a:gd name="T30" fmla="*/ 453 w 480"/>
                <a:gd name="T31" fmla="*/ 429 h 431"/>
                <a:gd name="T32" fmla="*/ 479 w 480"/>
                <a:gd name="T33" fmla="*/ 416 h 431"/>
                <a:gd name="T34" fmla="*/ 430 w 480"/>
                <a:gd name="T35" fmla="*/ 411 h 431"/>
                <a:gd name="T36" fmla="*/ 383 w 480"/>
                <a:gd name="T37" fmla="*/ 404 h 431"/>
                <a:gd name="T38" fmla="*/ 340 w 480"/>
                <a:gd name="T39" fmla="*/ 392 h 431"/>
                <a:gd name="T40" fmla="*/ 297 w 480"/>
                <a:gd name="T41" fmla="*/ 378 h 431"/>
                <a:gd name="T42" fmla="*/ 256 w 480"/>
                <a:gd name="T43" fmla="*/ 362 h 431"/>
                <a:gd name="T44" fmla="*/ 218 w 480"/>
                <a:gd name="T45" fmla="*/ 340 h 431"/>
                <a:gd name="T46" fmla="*/ 183 w 480"/>
                <a:gd name="T47" fmla="*/ 316 h 431"/>
                <a:gd name="T48" fmla="*/ 150 w 480"/>
                <a:gd name="T49" fmla="*/ 289 h 431"/>
                <a:gd name="T50" fmla="*/ 121 w 480"/>
                <a:gd name="T51" fmla="*/ 260 h 431"/>
                <a:gd name="T52" fmla="*/ 95 w 480"/>
                <a:gd name="T53" fmla="*/ 229 h 431"/>
                <a:gd name="T54" fmla="*/ 72 w 480"/>
                <a:gd name="T55" fmla="*/ 195 h 431"/>
                <a:gd name="T56" fmla="*/ 53 w 480"/>
                <a:gd name="T57" fmla="*/ 159 h 431"/>
                <a:gd name="T58" fmla="*/ 39 w 480"/>
                <a:gd name="T59" fmla="*/ 121 h 431"/>
                <a:gd name="T60" fmla="*/ 27 w 480"/>
                <a:gd name="T61" fmla="*/ 82 h 431"/>
                <a:gd name="T62" fmla="*/ 20 w 480"/>
                <a:gd name="T63" fmla="*/ 42 h 431"/>
                <a:gd name="T64" fmla="*/ 18 w 480"/>
                <a:gd name="T65" fmla="*/ 0 h 4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31"/>
                <a:gd name="T101" fmla="*/ 480 w 480"/>
                <a:gd name="T102" fmla="*/ 431 h 4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31">
                  <a:moveTo>
                    <a:pt x="0" y="0"/>
                  </a:moveTo>
                  <a:lnTo>
                    <a:pt x="1" y="21"/>
                  </a:lnTo>
                  <a:lnTo>
                    <a:pt x="2" y="43"/>
                  </a:lnTo>
                  <a:lnTo>
                    <a:pt x="5" y="63"/>
                  </a:lnTo>
                  <a:lnTo>
                    <a:pt x="10" y="85"/>
                  </a:lnTo>
                  <a:lnTo>
                    <a:pt x="14" y="105"/>
                  </a:lnTo>
                  <a:lnTo>
                    <a:pt x="20" y="126"/>
                  </a:lnTo>
                  <a:lnTo>
                    <a:pt x="28" y="146"/>
                  </a:lnTo>
                  <a:lnTo>
                    <a:pt x="37" y="165"/>
                  </a:lnTo>
                  <a:lnTo>
                    <a:pt x="46" y="184"/>
                  </a:lnTo>
                  <a:lnTo>
                    <a:pt x="56" y="202"/>
                  </a:lnTo>
                  <a:lnTo>
                    <a:pt x="68" y="220"/>
                  </a:lnTo>
                  <a:lnTo>
                    <a:pt x="79" y="237"/>
                  </a:lnTo>
                  <a:lnTo>
                    <a:pt x="92" y="253"/>
                  </a:lnTo>
                  <a:lnTo>
                    <a:pt x="107" y="271"/>
                  </a:lnTo>
                  <a:lnTo>
                    <a:pt x="121" y="285"/>
                  </a:lnTo>
                  <a:lnTo>
                    <a:pt x="137" y="300"/>
                  </a:lnTo>
                  <a:lnTo>
                    <a:pt x="155" y="314"/>
                  </a:lnTo>
                  <a:lnTo>
                    <a:pt x="172" y="327"/>
                  </a:lnTo>
                  <a:lnTo>
                    <a:pt x="189" y="340"/>
                  </a:lnTo>
                  <a:lnTo>
                    <a:pt x="208" y="353"/>
                  </a:lnTo>
                  <a:lnTo>
                    <a:pt x="227" y="365"/>
                  </a:lnTo>
                  <a:lnTo>
                    <a:pt x="247" y="375"/>
                  </a:lnTo>
                  <a:lnTo>
                    <a:pt x="268" y="384"/>
                  </a:lnTo>
                  <a:lnTo>
                    <a:pt x="289" y="392"/>
                  </a:lnTo>
                  <a:lnTo>
                    <a:pt x="311" y="401"/>
                  </a:lnTo>
                  <a:lnTo>
                    <a:pt x="333" y="408"/>
                  </a:lnTo>
                  <a:lnTo>
                    <a:pt x="356" y="414"/>
                  </a:lnTo>
                  <a:lnTo>
                    <a:pt x="379" y="420"/>
                  </a:lnTo>
                  <a:lnTo>
                    <a:pt x="404" y="424"/>
                  </a:lnTo>
                  <a:lnTo>
                    <a:pt x="428" y="427"/>
                  </a:lnTo>
                  <a:lnTo>
                    <a:pt x="453" y="429"/>
                  </a:lnTo>
                  <a:lnTo>
                    <a:pt x="478" y="430"/>
                  </a:lnTo>
                  <a:lnTo>
                    <a:pt x="479" y="416"/>
                  </a:lnTo>
                  <a:lnTo>
                    <a:pt x="454" y="414"/>
                  </a:lnTo>
                  <a:lnTo>
                    <a:pt x="430" y="411"/>
                  </a:lnTo>
                  <a:lnTo>
                    <a:pt x="407" y="408"/>
                  </a:lnTo>
                  <a:lnTo>
                    <a:pt x="383" y="404"/>
                  </a:lnTo>
                  <a:lnTo>
                    <a:pt x="362" y="398"/>
                  </a:lnTo>
                  <a:lnTo>
                    <a:pt x="340" y="392"/>
                  </a:lnTo>
                  <a:lnTo>
                    <a:pt x="318" y="387"/>
                  </a:lnTo>
                  <a:lnTo>
                    <a:pt x="297" y="378"/>
                  </a:lnTo>
                  <a:lnTo>
                    <a:pt x="276" y="371"/>
                  </a:lnTo>
                  <a:lnTo>
                    <a:pt x="256" y="362"/>
                  </a:lnTo>
                  <a:lnTo>
                    <a:pt x="237" y="350"/>
                  </a:lnTo>
                  <a:lnTo>
                    <a:pt x="218" y="340"/>
                  </a:lnTo>
                  <a:lnTo>
                    <a:pt x="199" y="329"/>
                  </a:lnTo>
                  <a:lnTo>
                    <a:pt x="183" y="316"/>
                  </a:lnTo>
                  <a:lnTo>
                    <a:pt x="166" y="302"/>
                  </a:lnTo>
                  <a:lnTo>
                    <a:pt x="150" y="289"/>
                  </a:lnTo>
                  <a:lnTo>
                    <a:pt x="136" y="275"/>
                  </a:lnTo>
                  <a:lnTo>
                    <a:pt x="121" y="260"/>
                  </a:lnTo>
                  <a:lnTo>
                    <a:pt x="108" y="244"/>
                  </a:lnTo>
                  <a:lnTo>
                    <a:pt x="95" y="229"/>
                  </a:lnTo>
                  <a:lnTo>
                    <a:pt x="84" y="211"/>
                  </a:lnTo>
                  <a:lnTo>
                    <a:pt x="72" y="195"/>
                  </a:lnTo>
                  <a:lnTo>
                    <a:pt x="62" y="178"/>
                  </a:lnTo>
                  <a:lnTo>
                    <a:pt x="53" y="159"/>
                  </a:lnTo>
                  <a:lnTo>
                    <a:pt x="44" y="140"/>
                  </a:lnTo>
                  <a:lnTo>
                    <a:pt x="39" y="121"/>
                  </a:lnTo>
                  <a:lnTo>
                    <a:pt x="31" y="102"/>
                  </a:lnTo>
                  <a:lnTo>
                    <a:pt x="27" y="82"/>
                  </a:lnTo>
                  <a:lnTo>
                    <a:pt x="23" y="62"/>
                  </a:lnTo>
                  <a:lnTo>
                    <a:pt x="20" y="42"/>
                  </a:lnTo>
                  <a:lnTo>
                    <a:pt x="18" y="20"/>
                  </a:lnTo>
                  <a:lnTo>
                    <a:pt x="18" y="0"/>
                  </a:lnTo>
                  <a:lnTo>
                    <a:pt x="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8" name="Freeform 94"/>
            <p:cNvSpPr>
              <a:spLocks/>
            </p:cNvSpPr>
            <p:nvPr/>
          </p:nvSpPr>
          <p:spPr bwMode="auto">
            <a:xfrm>
              <a:off x="4256" y="1449"/>
              <a:ext cx="492" cy="445"/>
            </a:xfrm>
            <a:custGeom>
              <a:avLst/>
              <a:gdLst>
                <a:gd name="T0" fmla="*/ 482 w 492"/>
                <a:gd name="T1" fmla="*/ 0 h 445"/>
                <a:gd name="T2" fmla="*/ 432 w 492"/>
                <a:gd name="T3" fmla="*/ 2 h 445"/>
                <a:gd name="T4" fmla="*/ 384 w 492"/>
                <a:gd name="T5" fmla="*/ 11 h 445"/>
                <a:gd name="T6" fmla="*/ 337 w 492"/>
                <a:gd name="T7" fmla="*/ 23 h 445"/>
                <a:gd name="T8" fmla="*/ 292 w 492"/>
                <a:gd name="T9" fmla="*/ 39 h 445"/>
                <a:gd name="T10" fmla="*/ 250 w 492"/>
                <a:gd name="T11" fmla="*/ 59 h 445"/>
                <a:gd name="T12" fmla="*/ 210 w 492"/>
                <a:gd name="T13" fmla="*/ 82 h 445"/>
                <a:gd name="T14" fmla="*/ 174 w 492"/>
                <a:gd name="T15" fmla="*/ 108 h 445"/>
                <a:gd name="T16" fmla="*/ 139 w 492"/>
                <a:gd name="T17" fmla="*/ 137 h 445"/>
                <a:gd name="T18" fmla="*/ 108 w 492"/>
                <a:gd name="T19" fmla="*/ 167 h 445"/>
                <a:gd name="T20" fmla="*/ 81 w 492"/>
                <a:gd name="T21" fmla="*/ 202 h 445"/>
                <a:gd name="T22" fmla="*/ 56 w 492"/>
                <a:gd name="T23" fmla="*/ 238 h 445"/>
                <a:gd name="T24" fmla="*/ 37 w 492"/>
                <a:gd name="T25" fmla="*/ 278 h 445"/>
                <a:gd name="T26" fmla="*/ 21 w 492"/>
                <a:gd name="T27" fmla="*/ 317 h 445"/>
                <a:gd name="T28" fmla="*/ 10 w 492"/>
                <a:gd name="T29" fmla="*/ 359 h 445"/>
                <a:gd name="T30" fmla="*/ 2 w 492"/>
                <a:gd name="T31" fmla="*/ 401 h 445"/>
                <a:gd name="T32" fmla="*/ 0 w 492"/>
                <a:gd name="T33" fmla="*/ 444 h 445"/>
                <a:gd name="T34" fmla="*/ 18 w 492"/>
                <a:gd name="T35" fmla="*/ 424 h 445"/>
                <a:gd name="T36" fmla="*/ 23 w 492"/>
                <a:gd name="T37" fmla="*/ 380 h 445"/>
                <a:gd name="T38" fmla="*/ 31 w 492"/>
                <a:gd name="T39" fmla="*/ 341 h 445"/>
                <a:gd name="T40" fmla="*/ 46 w 492"/>
                <a:gd name="T41" fmla="*/ 302 h 445"/>
                <a:gd name="T42" fmla="*/ 63 w 492"/>
                <a:gd name="T43" fmla="*/ 264 h 445"/>
                <a:gd name="T44" fmla="*/ 84 w 492"/>
                <a:gd name="T45" fmla="*/ 228 h 445"/>
                <a:gd name="T46" fmla="*/ 108 w 492"/>
                <a:gd name="T47" fmla="*/ 194 h 445"/>
                <a:gd name="T48" fmla="*/ 137 w 492"/>
                <a:gd name="T49" fmla="*/ 163 h 445"/>
                <a:gd name="T50" fmla="*/ 168 w 492"/>
                <a:gd name="T51" fmla="*/ 133 h 445"/>
                <a:gd name="T52" fmla="*/ 203 w 492"/>
                <a:gd name="T53" fmla="*/ 107 h 445"/>
                <a:gd name="T54" fmla="*/ 240 w 492"/>
                <a:gd name="T55" fmla="*/ 82 h 445"/>
                <a:gd name="T56" fmla="*/ 279 w 492"/>
                <a:gd name="T57" fmla="*/ 62 h 445"/>
                <a:gd name="T58" fmla="*/ 321 w 492"/>
                <a:gd name="T59" fmla="*/ 44 h 445"/>
                <a:gd name="T60" fmla="*/ 365 w 492"/>
                <a:gd name="T61" fmla="*/ 31 h 445"/>
                <a:gd name="T62" fmla="*/ 411 w 492"/>
                <a:gd name="T63" fmla="*/ 21 h 445"/>
                <a:gd name="T64" fmla="*/ 458 w 492"/>
                <a:gd name="T65" fmla="*/ 15 h 445"/>
                <a:gd name="T66" fmla="*/ 485 w 492"/>
                <a:gd name="T67" fmla="*/ 0 h 445"/>
                <a:gd name="T68" fmla="*/ 487 w 492"/>
                <a:gd name="T69" fmla="*/ 14 h 445"/>
                <a:gd name="T70" fmla="*/ 491 w 492"/>
                <a:gd name="T71" fmla="*/ 10 h 445"/>
                <a:gd name="T72" fmla="*/ 490 w 492"/>
                <a:gd name="T73" fmla="*/ 4 h 445"/>
                <a:gd name="T74" fmla="*/ 485 w 492"/>
                <a:gd name="T75" fmla="*/ 0 h 445"/>
                <a:gd name="T76" fmla="*/ 479 w 492"/>
                <a:gd name="T77" fmla="*/ 14 h 4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2"/>
                <a:gd name="T118" fmla="*/ 0 h 445"/>
                <a:gd name="T119" fmla="*/ 492 w 492"/>
                <a:gd name="T120" fmla="*/ 445 h 4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2" h="445">
                  <a:moveTo>
                    <a:pt x="479" y="14"/>
                  </a:moveTo>
                  <a:lnTo>
                    <a:pt x="482" y="0"/>
                  </a:lnTo>
                  <a:lnTo>
                    <a:pt x="456" y="1"/>
                  </a:lnTo>
                  <a:lnTo>
                    <a:pt x="432" y="2"/>
                  </a:lnTo>
                  <a:lnTo>
                    <a:pt x="408" y="7"/>
                  </a:lnTo>
                  <a:lnTo>
                    <a:pt x="384" y="11"/>
                  </a:lnTo>
                  <a:lnTo>
                    <a:pt x="361" y="17"/>
                  </a:lnTo>
                  <a:lnTo>
                    <a:pt x="337" y="23"/>
                  </a:lnTo>
                  <a:lnTo>
                    <a:pt x="314" y="31"/>
                  </a:lnTo>
                  <a:lnTo>
                    <a:pt x="292" y="39"/>
                  </a:lnTo>
                  <a:lnTo>
                    <a:pt x="271" y="49"/>
                  </a:lnTo>
                  <a:lnTo>
                    <a:pt x="250" y="59"/>
                  </a:lnTo>
                  <a:lnTo>
                    <a:pt x="230" y="70"/>
                  </a:lnTo>
                  <a:lnTo>
                    <a:pt x="210" y="82"/>
                  </a:lnTo>
                  <a:lnTo>
                    <a:pt x="191" y="95"/>
                  </a:lnTo>
                  <a:lnTo>
                    <a:pt x="174" y="108"/>
                  </a:lnTo>
                  <a:lnTo>
                    <a:pt x="156" y="123"/>
                  </a:lnTo>
                  <a:lnTo>
                    <a:pt x="139" y="137"/>
                  </a:lnTo>
                  <a:lnTo>
                    <a:pt x="124" y="153"/>
                  </a:lnTo>
                  <a:lnTo>
                    <a:pt x="108" y="167"/>
                  </a:lnTo>
                  <a:lnTo>
                    <a:pt x="95" y="185"/>
                  </a:lnTo>
                  <a:lnTo>
                    <a:pt x="81" y="202"/>
                  </a:lnTo>
                  <a:lnTo>
                    <a:pt x="68" y="220"/>
                  </a:lnTo>
                  <a:lnTo>
                    <a:pt x="56" y="238"/>
                  </a:lnTo>
                  <a:lnTo>
                    <a:pt x="46" y="257"/>
                  </a:lnTo>
                  <a:lnTo>
                    <a:pt x="37" y="278"/>
                  </a:lnTo>
                  <a:lnTo>
                    <a:pt x="29" y="296"/>
                  </a:lnTo>
                  <a:lnTo>
                    <a:pt x="21" y="317"/>
                  </a:lnTo>
                  <a:lnTo>
                    <a:pt x="14" y="337"/>
                  </a:lnTo>
                  <a:lnTo>
                    <a:pt x="10" y="359"/>
                  </a:lnTo>
                  <a:lnTo>
                    <a:pt x="5" y="379"/>
                  </a:lnTo>
                  <a:lnTo>
                    <a:pt x="2" y="401"/>
                  </a:lnTo>
                  <a:lnTo>
                    <a:pt x="1" y="422"/>
                  </a:lnTo>
                  <a:lnTo>
                    <a:pt x="0" y="444"/>
                  </a:lnTo>
                  <a:lnTo>
                    <a:pt x="18" y="444"/>
                  </a:lnTo>
                  <a:lnTo>
                    <a:pt x="18" y="424"/>
                  </a:lnTo>
                  <a:lnTo>
                    <a:pt x="20" y="402"/>
                  </a:lnTo>
                  <a:lnTo>
                    <a:pt x="23" y="380"/>
                  </a:lnTo>
                  <a:lnTo>
                    <a:pt x="27" y="362"/>
                  </a:lnTo>
                  <a:lnTo>
                    <a:pt x="31" y="341"/>
                  </a:lnTo>
                  <a:lnTo>
                    <a:pt x="39" y="321"/>
                  </a:lnTo>
                  <a:lnTo>
                    <a:pt x="46" y="302"/>
                  </a:lnTo>
                  <a:lnTo>
                    <a:pt x="53" y="282"/>
                  </a:lnTo>
                  <a:lnTo>
                    <a:pt x="63" y="264"/>
                  </a:lnTo>
                  <a:lnTo>
                    <a:pt x="73" y="246"/>
                  </a:lnTo>
                  <a:lnTo>
                    <a:pt x="84" y="228"/>
                  </a:lnTo>
                  <a:lnTo>
                    <a:pt x="97" y="211"/>
                  </a:lnTo>
                  <a:lnTo>
                    <a:pt x="108" y="194"/>
                  </a:lnTo>
                  <a:lnTo>
                    <a:pt x="123" y="178"/>
                  </a:lnTo>
                  <a:lnTo>
                    <a:pt x="137" y="163"/>
                  </a:lnTo>
                  <a:lnTo>
                    <a:pt x="152" y="147"/>
                  </a:lnTo>
                  <a:lnTo>
                    <a:pt x="168" y="133"/>
                  </a:lnTo>
                  <a:lnTo>
                    <a:pt x="185" y="120"/>
                  </a:lnTo>
                  <a:lnTo>
                    <a:pt x="203" y="107"/>
                  </a:lnTo>
                  <a:lnTo>
                    <a:pt x="221" y="95"/>
                  </a:lnTo>
                  <a:lnTo>
                    <a:pt x="240" y="82"/>
                  </a:lnTo>
                  <a:lnTo>
                    <a:pt x="259" y="72"/>
                  </a:lnTo>
                  <a:lnTo>
                    <a:pt x="279" y="62"/>
                  </a:lnTo>
                  <a:lnTo>
                    <a:pt x="300" y="53"/>
                  </a:lnTo>
                  <a:lnTo>
                    <a:pt x="321" y="44"/>
                  </a:lnTo>
                  <a:lnTo>
                    <a:pt x="343" y="37"/>
                  </a:lnTo>
                  <a:lnTo>
                    <a:pt x="365" y="31"/>
                  </a:lnTo>
                  <a:lnTo>
                    <a:pt x="388" y="26"/>
                  </a:lnTo>
                  <a:lnTo>
                    <a:pt x="411" y="21"/>
                  </a:lnTo>
                  <a:lnTo>
                    <a:pt x="435" y="18"/>
                  </a:lnTo>
                  <a:lnTo>
                    <a:pt x="458" y="15"/>
                  </a:lnTo>
                  <a:lnTo>
                    <a:pt x="482" y="14"/>
                  </a:lnTo>
                  <a:lnTo>
                    <a:pt x="485" y="0"/>
                  </a:lnTo>
                  <a:lnTo>
                    <a:pt x="482" y="14"/>
                  </a:lnTo>
                  <a:lnTo>
                    <a:pt x="487" y="14"/>
                  </a:lnTo>
                  <a:lnTo>
                    <a:pt x="488" y="13"/>
                  </a:lnTo>
                  <a:lnTo>
                    <a:pt x="491" y="10"/>
                  </a:lnTo>
                  <a:lnTo>
                    <a:pt x="491" y="7"/>
                  </a:lnTo>
                  <a:lnTo>
                    <a:pt x="490" y="4"/>
                  </a:lnTo>
                  <a:lnTo>
                    <a:pt x="488" y="1"/>
                  </a:lnTo>
                  <a:lnTo>
                    <a:pt x="485" y="0"/>
                  </a:lnTo>
                  <a:lnTo>
                    <a:pt x="482" y="0"/>
                  </a:lnTo>
                  <a:lnTo>
                    <a:pt x="479" y="1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49" name="Freeform 95"/>
            <p:cNvSpPr>
              <a:spLocks/>
            </p:cNvSpPr>
            <p:nvPr/>
          </p:nvSpPr>
          <p:spPr bwMode="auto">
            <a:xfrm>
              <a:off x="4717" y="1446"/>
              <a:ext cx="25" cy="22"/>
            </a:xfrm>
            <a:custGeom>
              <a:avLst/>
              <a:gdLst>
                <a:gd name="T0" fmla="*/ 10 w 25"/>
                <a:gd name="T1" fmla="*/ 18 h 22"/>
                <a:gd name="T2" fmla="*/ 7 w 25"/>
                <a:gd name="T3" fmla="*/ 18 h 22"/>
                <a:gd name="T4" fmla="*/ 20 w 25"/>
                <a:gd name="T5" fmla="*/ 21 h 22"/>
                <a:gd name="T6" fmla="*/ 24 w 25"/>
                <a:gd name="T7" fmla="*/ 4 h 22"/>
                <a:gd name="T8" fmla="*/ 11 w 25"/>
                <a:gd name="T9" fmla="*/ 0 h 22"/>
                <a:gd name="T10" fmla="*/ 8 w 25"/>
                <a:gd name="T11" fmla="*/ 0 h 22"/>
                <a:gd name="T12" fmla="*/ 11 w 25"/>
                <a:gd name="T13" fmla="*/ 0 h 22"/>
                <a:gd name="T14" fmla="*/ 7 w 25"/>
                <a:gd name="T15" fmla="*/ 0 h 22"/>
                <a:gd name="T16" fmla="*/ 4 w 25"/>
                <a:gd name="T17" fmla="*/ 1 h 22"/>
                <a:gd name="T18" fmla="*/ 1 w 25"/>
                <a:gd name="T19" fmla="*/ 4 h 22"/>
                <a:gd name="T20" fmla="*/ 0 w 25"/>
                <a:gd name="T21" fmla="*/ 6 h 22"/>
                <a:gd name="T22" fmla="*/ 0 w 25"/>
                <a:gd name="T23" fmla="*/ 9 h 22"/>
                <a:gd name="T24" fmla="*/ 0 w 25"/>
                <a:gd name="T25" fmla="*/ 13 h 22"/>
                <a:gd name="T26" fmla="*/ 2 w 25"/>
                <a:gd name="T27" fmla="*/ 16 h 22"/>
                <a:gd name="T28" fmla="*/ 7 w 25"/>
                <a:gd name="T29" fmla="*/ 18 h 22"/>
                <a:gd name="T30" fmla="*/ 10 w 25"/>
                <a:gd name="T31" fmla="*/ 18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2"/>
                <a:gd name="T50" fmla="*/ 25 w 2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2">
                  <a:moveTo>
                    <a:pt x="10" y="18"/>
                  </a:moveTo>
                  <a:lnTo>
                    <a:pt x="7" y="18"/>
                  </a:lnTo>
                  <a:lnTo>
                    <a:pt x="20" y="21"/>
                  </a:lnTo>
                  <a:lnTo>
                    <a:pt x="24" y="4"/>
                  </a:lnTo>
                  <a:lnTo>
                    <a:pt x="11" y="0"/>
                  </a:lnTo>
                  <a:lnTo>
                    <a:pt x="8" y="0"/>
                  </a:lnTo>
                  <a:lnTo>
                    <a:pt x="11" y="0"/>
                  </a:lnTo>
                  <a:lnTo>
                    <a:pt x="7" y="0"/>
                  </a:lnTo>
                  <a:lnTo>
                    <a:pt x="4" y="1"/>
                  </a:lnTo>
                  <a:lnTo>
                    <a:pt x="1" y="4"/>
                  </a:lnTo>
                  <a:lnTo>
                    <a:pt x="0" y="6"/>
                  </a:lnTo>
                  <a:lnTo>
                    <a:pt x="0" y="9"/>
                  </a:lnTo>
                  <a:lnTo>
                    <a:pt x="0" y="13"/>
                  </a:lnTo>
                  <a:lnTo>
                    <a:pt x="2" y="16"/>
                  </a:lnTo>
                  <a:lnTo>
                    <a:pt x="7" y="18"/>
                  </a:lnTo>
                  <a:lnTo>
                    <a:pt x="10" y="1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0" name="Freeform 96"/>
            <p:cNvSpPr>
              <a:spLocks/>
            </p:cNvSpPr>
            <p:nvPr/>
          </p:nvSpPr>
          <p:spPr bwMode="auto">
            <a:xfrm>
              <a:off x="3935" y="1446"/>
              <a:ext cx="792" cy="621"/>
            </a:xfrm>
            <a:custGeom>
              <a:avLst/>
              <a:gdLst>
                <a:gd name="T0" fmla="*/ 24 w 792"/>
                <a:gd name="T1" fmla="*/ 584 h 621"/>
                <a:gd name="T2" fmla="*/ 42 w 792"/>
                <a:gd name="T3" fmla="*/ 523 h 621"/>
                <a:gd name="T4" fmla="*/ 65 w 792"/>
                <a:gd name="T5" fmla="*/ 465 h 621"/>
                <a:gd name="T6" fmla="*/ 92 w 792"/>
                <a:gd name="T7" fmla="*/ 410 h 621"/>
                <a:gd name="T8" fmla="*/ 127 w 792"/>
                <a:gd name="T9" fmla="*/ 356 h 621"/>
                <a:gd name="T10" fmla="*/ 165 w 792"/>
                <a:gd name="T11" fmla="*/ 307 h 621"/>
                <a:gd name="T12" fmla="*/ 207 w 792"/>
                <a:gd name="T13" fmla="*/ 259 h 621"/>
                <a:gd name="T14" fmla="*/ 253 w 792"/>
                <a:gd name="T15" fmla="*/ 216 h 621"/>
                <a:gd name="T16" fmla="*/ 305 w 792"/>
                <a:gd name="T17" fmla="*/ 175 h 621"/>
                <a:gd name="T18" fmla="*/ 359 w 792"/>
                <a:gd name="T19" fmla="*/ 139 h 621"/>
                <a:gd name="T20" fmla="*/ 418 w 792"/>
                <a:gd name="T21" fmla="*/ 107 h 621"/>
                <a:gd name="T22" fmla="*/ 479 w 792"/>
                <a:gd name="T23" fmla="*/ 79 h 621"/>
                <a:gd name="T24" fmla="*/ 543 w 792"/>
                <a:gd name="T25" fmla="*/ 56 h 621"/>
                <a:gd name="T26" fmla="*/ 611 w 792"/>
                <a:gd name="T27" fmla="*/ 37 h 621"/>
                <a:gd name="T28" fmla="*/ 682 w 792"/>
                <a:gd name="T29" fmla="*/ 24 h 621"/>
                <a:gd name="T30" fmla="*/ 753 w 792"/>
                <a:gd name="T31" fmla="*/ 17 h 621"/>
                <a:gd name="T32" fmla="*/ 790 w 792"/>
                <a:gd name="T33" fmla="*/ 0 h 621"/>
                <a:gd name="T34" fmla="*/ 716 w 792"/>
                <a:gd name="T35" fmla="*/ 5 h 621"/>
                <a:gd name="T36" fmla="*/ 642 w 792"/>
                <a:gd name="T37" fmla="*/ 15 h 621"/>
                <a:gd name="T38" fmla="*/ 572 w 792"/>
                <a:gd name="T39" fmla="*/ 31 h 621"/>
                <a:gd name="T40" fmla="*/ 504 w 792"/>
                <a:gd name="T41" fmla="*/ 53 h 621"/>
                <a:gd name="T42" fmla="*/ 440 w 792"/>
                <a:gd name="T43" fmla="*/ 79 h 621"/>
                <a:gd name="T44" fmla="*/ 379 w 792"/>
                <a:gd name="T45" fmla="*/ 110 h 621"/>
                <a:gd name="T46" fmla="*/ 320 w 792"/>
                <a:gd name="T47" fmla="*/ 144 h 621"/>
                <a:gd name="T48" fmla="*/ 266 w 792"/>
                <a:gd name="T49" fmla="*/ 184 h 621"/>
                <a:gd name="T50" fmla="*/ 217 w 792"/>
                <a:gd name="T51" fmla="*/ 227 h 621"/>
                <a:gd name="T52" fmla="*/ 171 w 792"/>
                <a:gd name="T53" fmla="*/ 274 h 621"/>
                <a:gd name="T54" fmla="*/ 130 w 792"/>
                <a:gd name="T55" fmla="*/ 323 h 621"/>
                <a:gd name="T56" fmla="*/ 94 w 792"/>
                <a:gd name="T57" fmla="*/ 376 h 621"/>
                <a:gd name="T58" fmla="*/ 62 w 792"/>
                <a:gd name="T59" fmla="*/ 430 h 621"/>
                <a:gd name="T60" fmla="*/ 36 w 792"/>
                <a:gd name="T61" fmla="*/ 488 h 621"/>
                <a:gd name="T62" fmla="*/ 14 w 792"/>
                <a:gd name="T63" fmla="*/ 549 h 621"/>
                <a:gd name="T64" fmla="*/ 0 w 792"/>
                <a:gd name="T65" fmla="*/ 611 h 621"/>
                <a:gd name="T66" fmla="*/ 1 w 792"/>
                <a:gd name="T67" fmla="*/ 617 h 621"/>
                <a:gd name="T68" fmla="*/ 7 w 792"/>
                <a:gd name="T69" fmla="*/ 620 h 621"/>
                <a:gd name="T70" fmla="*/ 13 w 792"/>
                <a:gd name="T71" fmla="*/ 619 h 621"/>
                <a:gd name="T72" fmla="*/ 17 w 792"/>
                <a:gd name="T73" fmla="*/ 614 h 6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2"/>
                <a:gd name="T112" fmla="*/ 0 h 621"/>
                <a:gd name="T113" fmla="*/ 792 w 792"/>
                <a:gd name="T114" fmla="*/ 621 h 6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2" h="621">
                  <a:moveTo>
                    <a:pt x="17" y="614"/>
                  </a:moveTo>
                  <a:lnTo>
                    <a:pt x="24" y="584"/>
                  </a:lnTo>
                  <a:lnTo>
                    <a:pt x="33" y="553"/>
                  </a:lnTo>
                  <a:lnTo>
                    <a:pt x="42" y="523"/>
                  </a:lnTo>
                  <a:lnTo>
                    <a:pt x="53" y="494"/>
                  </a:lnTo>
                  <a:lnTo>
                    <a:pt x="65" y="465"/>
                  </a:lnTo>
                  <a:lnTo>
                    <a:pt x="78" y="437"/>
                  </a:lnTo>
                  <a:lnTo>
                    <a:pt x="92" y="410"/>
                  </a:lnTo>
                  <a:lnTo>
                    <a:pt x="108" y="382"/>
                  </a:lnTo>
                  <a:lnTo>
                    <a:pt x="127" y="356"/>
                  </a:lnTo>
                  <a:lnTo>
                    <a:pt x="144" y="332"/>
                  </a:lnTo>
                  <a:lnTo>
                    <a:pt x="165" y="307"/>
                  </a:lnTo>
                  <a:lnTo>
                    <a:pt x="185" y="282"/>
                  </a:lnTo>
                  <a:lnTo>
                    <a:pt x="207" y="259"/>
                  </a:lnTo>
                  <a:lnTo>
                    <a:pt x="230" y="237"/>
                  </a:lnTo>
                  <a:lnTo>
                    <a:pt x="253" y="216"/>
                  </a:lnTo>
                  <a:lnTo>
                    <a:pt x="279" y="195"/>
                  </a:lnTo>
                  <a:lnTo>
                    <a:pt x="305" y="175"/>
                  </a:lnTo>
                  <a:lnTo>
                    <a:pt x="331" y="158"/>
                  </a:lnTo>
                  <a:lnTo>
                    <a:pt x="359" y="139"/>
                  </a:lnTo>
                  <a:lnTo>
                    <a:pt x="388" y="123"/>
                  </a:lnTo>
                  <a:lnTo>
                    <a:pt x="418" y="107"/>
                  </a:lnTo>
                  <a:lnTo>
                    <a:pt x="449" y="92"/>
                  </a:lnTo>
                  <a:lnTo>
                    <a:pt x="479" y="79"/>
                  </a:lnTo>
                  <a:lnTo>
                    <a:pt x="511" y="68"/>
                  </a:lnTo>
                  <a:lnTo>
                    <a:pt x="543" y="56"/>
                  </a:lnTo>
                  <a:lnTo>
                    <a:pt x="578" y="47"/>
                  </a:lnTo>
                  <a:lnTo>
                    <a:pt x="611" y="37"/>
                  </a:lnTo>
                  <a:lnTo>
                    <a:pt x="646" y="30"/>
                  </a:lnTo>
                  <a:lnTo>
                    <a:pt x="682" y="24"/>
                  </a:lnTo>
                  <a:lnTo>
                    <a:pt x="717" y="20"/>
                  </a:lnTo>
                  <a:lnTo>
                    <a:pt x="753" y="17"/>
                  </a:lnTo>
                  <a:lnTo>
                    <a:pt x="791" y="15"/>
                  </a:lnTo>
                  <a:lnTo>
                    <a:pt x="790" y="0"/>
                  </a:lnTo>
                  <a:lnTo>
                    <a:pt x="753" y="1"/>
                  </a:lnTo>
                  <a:lnTo>
                    <a:pt x="716" y="5"/>
                  </a:lnTo>
                  <a:lnTo>
                    <a:pt x="678" y="10"/>
                  </a:lnTo>
                  <a:lnTo>
                    <a:pt x="642" y="15"/>
                  </a:lnTo>
                  <a:lnTo>
                    <a:pt x="607" y="23"/>
                  </a:lnTo>
                  <a:lnTo>
                    <a:pt x="572" y="31"/>
                  </a:lnTo>
                  <a:lnTo>
                    <a:pt x="537" y="42"/>
                  </a:lnTo>
                  <a:lnTo>
                    <a:pt x="504" y="53"/>
                  </a:lnTo>
                  <a:lnTo>
                    <a:pt x="472" y="66"/>
                  </a:lnTo>
                  <a:lnTo>
                    <a:pt x="440" y="79"/>
                  </a:lnTo>
                  <a:lnTo>
                    <a:pt x="408" y="94"/>
                  </a:lnTo>
                  <a:lnTo>
                    <a:pt x="379" y="110"/>
                  </a:lnTo>
                  <a:lnTo>
                    <a:pt x="349" y="127"/>
                  </a:lnTo>
                  <a:lnTo>
                    <a:pt x="320" y="144"/>
                  </a:lnTo>
                  <a:lnTo>
                    <a:pt x="294" y="163"/>
                  </a:lnTo>
                  <a:lnTo>
                    <a:pt x="266" y="184"/>
                  </a:lnTo>
                  <a:lnTo>
                    <a:pt x="242" y="205"/>
                  </a:lnTo>
                  <a:lnTo>
                    <a:pt x="217" y="227"/>
                  </a:lnTo>
                  <a:lnTo>
                    <a:pt x="194" y="250"/>
                  </a:lnTo>
                  <a:lnTo>
                    <a:pt x="171" y="274"/>
                  </a:lnTo>
                  <a:lnTo>
                    <a:pt x="149" y="297"/>
                  </a:lnTo>
                  <a:lnTo>
                    <a:pt x="130" y="323"/>
                  </a:lnTo>
                  <a:lnTo>
                    <a:pt x="111" y="349"/>
                  </a:lnTo>
                  <a:lnTo>
                    <a:pt x="94" y="376"/>
                  </a:lnTo>
                  <a:lnTo>
                    <a:pt x="76" y="403"/>
                  </a:lnTo>
                  <a:lnTo>
                    <a:pt x="62" y="430"/>
                  </a:lnTo>
                  <a:lnTo>
                    <a:pt x="47" y="459"/>
                  </a:lnTo>
                  <a:lnTo>
                    <a:pt x="36" y="488"/>
                  </a:lnTo>
                  <a:lnTo>
                    <a:pt x="24" y="519"/>
                  </a:lnTo>
                  <a:lnTo>
                    <a:pt x="14" y="549"/>
                  </a:lnTo>
                  <a:lnTo>
                    <a:pt x="7" y="579"/>
                  </a:lnTo>
                  <a:lnTo>
                    <a:pt x="0" y="611"/>
                  </a:lnTo>
                  <a:lnTo>
                    <a:pt x="0" y="614"/>
                  </a:lnTo>
                  <a:lnTo>
                    <a:pt x="1" y="617"/>
                  </a:lnTo>
                  <a:lnTo>
                    <a:pt x="4" y="619"/>
                  </a:lnTo>
                  <a:lnTo>
                    <a:pt x="7" y="620"/>
                  </a:lnTo>
                  <a:lnTo>
                    <a:pt x="10" y="620"/>
                  </a:lnTo>
                  <a:lnTo>
                    <a:pt x="13" y="619"/>
                  </a:lnTo>
                  <a:lnTo>
                    <a:pt x="15" y="617"/>
                  </a:lnTo>
                  <a:lnTo>
                    <a:pt x="17" y="61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1" name="Freeform 97"/>
            <p:cNvSpPr>
              <a:spLocks/>
            </p:cNvSpPr>
            <p:nvPr/>
          </p:nvSpPr>
          <p:spPr bwMode="auto">
            <a:xfrm>
              <a:off x="3929" y="2058"/>
              <a:ext cx="24" cy="32"/>
            </a:xfrm>
            <a:custGeom>
              <a:avLst/>
              <a:gdLst>
                <a:gd name="T0" fmla="*/ 14 w 24"/>
                <a:gd name="T1" fmla="*/ 30 h 32"/>
                <a:gd name="T2" fmla="*/ 17 w 24"/>
                <a:gd name="T3" fmla="*/ 25 h 32"/>
                <a:gd name="T4" fmla="*/ 23 w 24"/>
                <a:gd name="T5" fmla="*/ 2 h 32"/>
                <a:gd name="T6" fmla="*/ 5 w 24"/>
                <a:gd name="T7" fmla="*/ 0 h 32"/>
                <a:gd name="T8" fmla="*/ 0 w 24"/>
                <a:gd name="T9" fmla="*/ 22 h 32"/>
                <a:gd name="T10" fmla="*/ 2 w 24"/>
                <a:gd name="T11" fmla="*/ 17 h 32"/>
                <a:gd name="T12" fmla="*/ 0 w 24"/>
                <a:gd name="T13" fmla="*/ 22 h 32"/>
                <a:gd name="T14" fmla="*/ 0 w 24"/>
                <a:gd name="T15" fmla="*/ 25 h 32"/>
                <a:gd name="T16" fmla="*/ 1 w 24"/>
                <a:gd name="T17" fmla="*/ 28 h 32"/>
                <a:gd name="T18" fmla="*/ 4 w 24"/>
                <a:gd name="T19" fmla="*/ 30 h 32"/>
                <a:gd name="T20" fmla="*/ 7 w 24"/>
                <a:gd name="T21" fmla="*/ 31 h 32"/>
                <a:gd name="T22" fmla="*/ 10 w 24"/>
                <a:gd name="T23" fmla="*/ 31 h 32"/>
                <a:gd name="T24" fmla="*/ 14 w 24"/>
                <a:gd name="T25" fmla="*/ 30 h 32"/>
                <a:gd name="T26" fmla="*/ 16 w 24"/>
                <a:gd name="T27" fmla="*/ 28 h 32"/>
                <a:gd name="T28" fmla="*/ 17 w 24"/>
                <a:gd name="T29" fmla="*/ 25 h 32"/>
                <a:gd name="T30" fmla="*/ 14 w 24"/>
                <a:gd name="T31" fmla="*/ 30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2"/>
                <a:gd name="T50" fmla="*/ 24 w 24"/>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2">
                  <a:moveTo>
                    <a:pt x="14" y="30"/>
                  </a:moveTo>
                  <a:lnTo>
                    <a:pt x="17" y="25"/>
                  </a:lnTo>
                  <a:lnTo>
                    <a:pt x="23" y="2"/>
                  </a:lnTo>
                  <a:lnTo>
                    <a:pt x="5" y="0"/>
                  </a:lnTo>
                  <a:lnTo>
                    <a:pt x="0" y="22"/>
                  </a:lnTo>
                  <a:lnTo>
                    <a:pt x="2" y="17"/>
                  </a:lnTo>
                  <a:lnTo>
                    <a:pt x="0" y="22"/>
                  </a:lnTo>
                  <a:lnTo>
                    <a:pt x="0" y="25"/>
                  </a:lnTo>
                  <a:lnTo>
                    <a:pt x="1" y="28"/>
                  </a:lnTo>
                  <a:lnTo>
                    <a:pt x="4" y="30"/>
                  </a:lnTo>
                  <a:lnTo>
                    <a:pt x="7" y="31"/>
                  </a:lnTo>
                  <a:lnTo>
                    <a:pt x="10" y="31"/>
                  </a:lnTo>
                  <a:lnTo>
                    <a:pt x="14" y="30"/>
                  </a:lnTo>
                  <a:lnTo>
                    <a:pt x="16" y="28"/>
                  </a:lnTo>
                  <a:lnTo>
                    <a:pt x="17" y="25"/>
                  </a:lnTo>
                  <a:lnTo>
                    <a:pt x="14" y="3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2" name="Freeform 98"/>
            <p:cNvSpPr>
              <a:spLocks/>
            </p:cNvSpPr>
            <p:nvPr/>
          </p:nvSpPr>
          <p:spPr bwMode="auto">
            <a:xfrm>
              <a:off x="3574" y="2077"/>
              <a:ext cx="370" cy="596"/>
            </a:xfrm>
            <a:custGeom>
              <a:avLst/>
              <a:gdLst>
                <a:gd name="T0" fmla="*/ 18 w 370"/>
                <a:gd name="T1" fmla="*/ 572 h 596"/>
                <a:gd name="T2" fmla="*/ 21 w 370"/>
                <a:gd name="T3" fmla="*/ 528 h 596"/>
                <a:gd name="T4" fmla="*/ 27 w 370"/>
                <a:gd name="T5" fmla="*/ 485 h 596"/>
                <a:gd name="T6" fmla="*/ 37 w 370"/>
                <a:gd name="T7" fmla="*/ 441 h 596"/>
                <a:gd name="T8" fmla="*/ 49 w 370"/>
                <a:gd name="T9" fmla="*/ 399 h 596"/>
                <a:gd name="T10" fmla="*/ 63 w 370"/>
                <a:gd name="T11" fmla="*/ 359 h 596"/>
                <a:gd name="T12" fmla="*/ 82 w 370"/>
                <a:gd name="T13" fmla="*/ 318 h 596"/>
                <a:gd name="T14" fmla="*/ 102 w 370"/>
                <a:gd name="T15" fmla="*/ 281 h 596"/>
                <a:gd name="T16" fmla="*/ 126 w 370"/>
                <a:gd name="T17" fmla="*/ 243 h 596"/>
                <a:gd name="T18" fmla="*/ 152 w 370"/>
                <a:gd name="T19" fmla="*/ 207 h 596"/>
                <a:gd name="T20" fmla="*/ 179 w 370"/>
                <a:gd name="T21" fmla="*/ 172 h 596"/>
                <a:gd name="T22" fmla="*/ 208 w 370"/>
                <a:gd name="T23" fmla="*/ 140 h 596"/>
                <a:gd name="T24" fmla="*/ 240 w 370"/>
                <a:gd name="T25" fmla="*/ 108 h 596"/>
                <a:gd name="T26" fmla="*/ 275 w 370"/>
                <a:gd name="T27" fmla="*/ 79 h 596"/>
                <a:gd name="T28" fmla="*/ 311 w 370"/>
                <a:gd name="T29" fmla="*/ 50 h 596"/>
                <a:gd name="T30" fmla="*/ 349 w 370"/>
                <a:gd name="T31" fmla="*/ 24 h 596"/>
                <a:gd name="T32" fmla="*/ 359 w 370"/>
                <a:gd name="T33" fmla="*/ 0 h 596"/>
                <a:gd name="T34" fmla="*/ 320 w 370"/>
                <a:gd name="T35" fmla="*/ 26 h 596"/>
                <a:gd name="T36" fmla="*/ 281 w 370"/>
                <a:gd name="T37" fmla="*/ 53 h 596"/>
                <a:gd name="T38" fmla="*/ 244 w 370"/>
                <a:gd name="T39" fmla="*/ 82 h 596"/>
                <a:gd name="T40" fmla="*/ 211 w 370"/>
                <a:gd name="T41" fmla="*/ 114 h 596"/>
                <a:gd name="T42" fmla="*/ 179 w 370"/>
                <a:gd name="T43" fmla="*/ 146 h 596"/>
                <a:gd name="T44" fmla="*/ 150 w 370"/>
                <a:gd name="T45" fmla="*/ 181 h 596"/>
                <a:gd name="T46" fmla="*/ 123 w 370"/>
                <a:gd name="T47" fmla="*/ 217 h 596"/>
                <a:gd name="T48" fmla="*/ 98 w 370"/>
                <a:gd name="T49" fmla="*/ 255 h 596"/>
                <a:gd name="T50" fmla="*/ 75 w 370"/>
                <a:gd name="T51" fmla="*/ 294 h 596"/>
                <a:gd name="T52" fmla="*/ 56 w 370"/>
                <a:gd name="T53" fmla="*/ 333 h 596"/>
                <a:gd name="T54" fmla="*/ 39 w 370"/>
                <a:gd name="T55" fmla="*/ 375 h 596"/>
                <a:gd name="T56" fmla="*/ 26 w 370"/>
                <a:gd name="T57" fmla="*/ 417 h 596"/>
                <a:gd name="T58" fmla="*/ 14 w 370"/>
                <a:gd name="T59" fmla="*/ 460 h 596"/>
                <a:gd name="T60" fmla="*/ 7 w 370"/>
                <a:gd name="T61" fmla="*/ 504 h 596"/>
                <a:gd name="T62" fmla="*/ 1 w 370"/>
                <a:gd name="T63" fmla="*/ 550 h 596"/>
                <a:gd name="T64" fmla="*/ 0 w 370"/>
                <a:gd name="T65" fmla="*/ 595 h 5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0"/>
                <a:gd name="T100" fmla="*/ 0 h 596"/>
                <a:gd name="T101" fmla="*/ 370 w 370"/>
                <a:gd name="T102" fmla="*/ 596 h 5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0" h="596">
                  <a:moveTo>
                    <a:pt x="18" y="595"/>
                  </a:moveTo>
                  <a:lnTo>
                    <a:pt x="18" y="572"/>
                  </a:lnTo>
                  <a:lnTo>
                    <a:pt x="20" y="550"/>
                  </a:lnTo>
                  <a:lnTo>
                    <a:pt x="21" y="528"/>
                  </a:lnTo>
                  <a:lnTo>
                    <a:pt x="24" y="507"/>
                  </a:lnTo>
                  <a:lnTo>
                    <a:pt x="27" y="485"/>
                  </a:lnTo>
                  <a:lnTo>
                    <a:pt x="31" y="463"/>
                  </a:lnTo>
                  <a:lnTo>
                    <a:pt x="37" y="441"/>
                  </a:lnTo>
                  <a:lnTo>
                    <a:pt x="43" y="420"/>
                  </a:lnTo>
                  <a:lnTo>
                    <a:pt x="49" y="399"/>
                  </a:lnTo>
                  <a:lnTo>
                    <a:pt x="57" y="379"/>
                  </a:lnTo>
                  <a:lnTo>
                    <a:pt x="63" y="359"/>
                  </a:lnTo>
                  <a:lnTo>
                    <a:pt x="72" y="339"/>
                  </a:lnTo>
                  <a:lnTo>
                    <a:pt x="82" y="318"/>
                  </a:lnTo>
                  <a:lnTo>
                    <a:pt x="92" y="299"/>
                  </a:lnTo>
                  <a:lnTo>
                    <a:pt x="102" y="281"/>
                  </a:lnTo>
                  <a:lnTo>
                    <a:pt x="113" y="262"/>
                  </a:lnTo>
                  <a:lnTo>
                    <a:pt x="126" y="243"/>
                  </a:lnTo>
                  <a:lnTo>
                    <a:pt x="137" y="226"/>
                  </a:lnTo>
                  <a:lnTo>
                    <a:pt x="152" y="207"/>
                  </a:lnTo>
                  <a:lnTo>
                    <a:pt x="165" y="189"/>
                  </a:lnTo>
                  <a:lnTo>
                    <a:pt x="179" y="172"/>
                  </a:lnTo>
                  <a:lnTo>
                    <a:pt x="194" y="156"/>
                  </a:lnTo>
                  <a:lnTo>
                    <a:pt x="208" y="140"/>
                  </a:lnTo>
                  <a:lnTo>
                    <a:pt x="224" y="124"/>
                  </a:lnTo>
                  <a:lnTo>
                    <a:pt x="240" y="108"/>
                  </a:lnTo>
                  <a:lnTo>
                    <a:pt x="257" y="92"/>
                  </a:lnTo>
                  <a:lnTo>
                    <a:pt x="275" y="79"/>
                  </a:lnTo>
                  <a:lnTo>
                    <a:pt x="292" y="65"/>
                  </a:lnTo>
                  <a:lnTo>
                    <a:pt x="311" y="50"/>
                  </a:lnTo>
                  <a:lnTo>
                    <a:pt x="330" y="37"/>
                  </a:lnTo>
                  <a:lnTo>
                    <a:pt x="349" y="24"/>
                  </a:lnTo>
                  <a:lnTo>
                    <a:pt x="369" y="13"/>
                  </a:lnTo>
                  <a:lnTo>
                    <a:pt x="359" y="0"/>
                  </a:lnTo>
                  <a:lnTo>
                    <a:pt x="339" y="13"/>
                  </a:lnTo>
                  <a:lnTo>
                    <a:pt x="320" y="26"/>
                  </a:lnTo>
                  <a:lnTo>
                    <a:pt x="299" y="39"/>
                  </a:lnTo>
                  <a:lnTo>
                    <a:pt x="281" y="53"/>
                  </a:lnTo>
                  <a:lnTo>
                    <a:pt x="263" y="68"/>
                  </a:lnTo>
                  <a:lnTo>
                    <a:pt x="244" y="82"/>
                  </a:lnTo>
                  <a:lnTo>
                    <a:pt x="227" y="98"/>
                  </a:lnTo>
                  <a:lnTo>
                    <a:pt x="211" y="114"/>
                  </a:lnTo>
                  <a:lnTo>
                    <a:pt x="195" y="130"/>
                  </a:lnTo>
                  <a:lnTo>
                    <a:pt x="179" y="146"/>
                  </a:lnTo>
                  <a:lnTo>
                    <a:pt x="165" y="163"/>
                  </a:lnTo>
                  <a:lnTo>
                    <a:pt x="150" y="181"/>
                  </a:lnTo>
                  <a:lnTo>
                    <a:pt x="136" y="199"/>
                  </a:lnTo>
                  <a:lnTo>
                    <a:pt x="123" y="217"/>
                  </a:lnTo>
                  <a:lnTo>
                    <a:pt x="110" y="236"/>
                  </a:lnTo>
                  <a:lnTo>
                    <a:pt x="98" y="255"/>
                  </a:lnTo>
                  <a:lnTo>
                    <a:pt x="86" y="273"/>
                  </a:lnTo>
                  <a:lnTo>
                    <a:pt x="75" y="294"/>
                  </a:lnTo>
                  <a:lnTo>
                    <a:pt x="65" y="312"/>
                  </a:lnTo>
                  <a:lnTo>
                    <a:pt x="56" y="333"/>
                  </a:lnTo>
                  <a:lnTo>
                    <a:pt x="47" y="353"/>
                  </a:lnTo>
                  <a:lnTo>
                    <a:pt x="39" y="375"/>
                  </a:lnTo>
                  <a:lnTo>
                    <a:pt x="31" y="395"/>
                  </a:lnTo>
                  <a:lnTo>
                    <a:pt x="26" y="417"/>
                  </a:lnTo>
                  <a:lnTo>
                    <a:pt x="20" y="439"/>
                  </a:lnTo>
                  <a:lnTo>
                    <a:pt x="14" y="460"/>
                  </a:lnTo>
                  <a:lnTo>
                    <a:pt x="10" y="482"/>
                  </a:lnTo>
                  <a:lnTo>
                    <a:pt x="7" y="504"/>
                  </a:lnTo>
                  <a:lnTo>
                    <a:pt x="4" y="527"/>
                  </a:lnTo>
                  <a:lnTo>
                    <a:pt x="1" y="550"/>
                  </a:lnTo>
                  <a:lnTo>
                    <a:pt x="1" y="572"/>
                  </a:lnTo>
                  <a:lnTo>
                    <a:pt x="0" y="595"/>
                  </a:lnTo>
                  <a:lnTo>
                    <a:pt x="18" y="59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3" name="Freeform 99"/>
            <p:cNvSpPr>
              <a:spLocks/>
            </p:cNvSpPr>
            <p:nvPr/>
          </p:nvSpPr>
          <p:spPr bwMode="auto">
            <a:xfrm>
              <a:off x="3574" y="2673"/>
              <a:ext cx="119" cy="351"/>
            </a:xfrm>
            <a:custGeom>
              <a:avLst/>
              <a:gdLst>
                <a:gd name="T0" fmla="*/ 117 w 119"/>
                <a:gd name="T1" fmla="*/ 338 h 351"/>
                <a:gd name="T2" fmla="*/ 105 w 119"/>
                <a:gd name="T3" fmla="*/ 320 h 351"/>
                <a:gd name="T4" fmla="*/ 95 w 119"/>
                <a:gd name="T5" fmla="*/ 299 h 351"/>
                <a:gd name="T6" fmla="*/ 85 w 119"/>
                <a:gd name="T7" fmla="*/ 281 h 351"/>
                <a:gd name="T8" fmla="*/ 75 w 119"/>
                <a:gd name="T9" fmla="*/ 260 h 351"/>
                <a:gd name="T10" fmla="*/ 66 w 119"/>
                <a:gd name="T11" fmla="*/ 240 h 351"/>
                <a:gd name="T12" fmla="*/ 59 w 119"/>
                <a:gd name="T13" fmla="*/ 220 h 351"/>
                <a:gd name="T14" fmla="*/ 50 w 119"/>
                <a:gd name="T15" fmla="*/ 198 h 351"/>
                <a:gd name="T16" fmla="*/ 44 w 119"/>
                <a:gd name="T17" fmla="*/ 178 h 351"/>
                <a:gd name="T18" fmla="*/ 37 w 119"/>
                <a:gd name="T19" fmla="*/ 156 h 351"/>
                <a:gd name="T20" fmla="*/ 33 w 119"/>
                <a:gd name="T21" fmla="*/ 134 h 351"/>
                <a:gd name="T22" fmla="*/ 27 w 119"/>
                <a:gd name="T23" fmla="*/ 112 h 351"/>
                <a:gd name="T24" fmla="*/ 24 w 119"/>
                <a:gd name="T25" fmla="*/ 91 h 351"/>
                <a:gd name="T26" fmla="*/ 21 w 119"/>
                <a:gd name="T27" fmla="*/ 68 h 351"/>
                <a:gd name="T28" fmla="*/ 20 w 119"/>
                <a:gd name="T29" fmla="*/ 44 h 351"/>
                <a:gd name="T30" fmla="*/ 18 w 119"/>
                <a:gd name="T31" fmla="*/ 23 h 351"/>
                <a:gd name="T32" fmla="*/ 18 w 119"/>
                <a:gd name="T33" fmla="*/ 0 h 351"/>
                <a:gd name="T34" fmla="*/ 0 w 119"/>
                <a:gd name="T35" fmla="*/ 11 h 351"/>
                <a:gd name="T36" fmla="*/ 1 w 119"/>
                <a:gd name="T37" fmla="*/ 34 h 351"/>
                <a:gd name="T38" fmla="*/ 2 w 119"/>
                <a:gd name="T39" fmla="*/ 57 h 351"/>
                <a:gd name="T40" fmla="*/ 5 w 119"/>
                <a:gd name="T41" fmla="*/ 81 h 351"/>
                <a:gd name="T42" fmla="*/ 8 w 119"/>
                <a:gd name="T43" fmla="*/ 104 h 351"/>
                <a:gd name="T44" fmla="*/ 13 w 119"/>
                <a:gd name="T45" fmla="*/ 126 h 351"/>
                <a:gd name="T46" fmla="*/ 17 w 119"/>
                <a:gd name="T47" fmla="*/ 147 h 351"/>
                <a:gd name="T48" fmla="*/ 23 w 119"/>
                <a:gd name="T49" fmla="*/ 170 h 351"/>
                <a:gd name="T50" fmla="*/ 28 w 119"/>
                <a:gd name="T51" fmla="*/ 192 h 351"/>
                <a:gd name="T52" fmla="*/ 37 w 119"/>
                <a:gd name="T53" fmla="*/ 214 h 351"/>
                <a:gd name="T54" fmla="*/ 44 w 119"/>
                <a:gd name="T55" fmla="*/ 236 h 351"/>
                <a:gd name="T56" fmla="*/ 53 w 119"/>
                <a:gd name="T57" fmla="*/ 256 h 351"/>
                <a:gd name="T58" fmla="*/ 63 w 119"/>
                <a:gd name="T59" fmla="*/ 276 h 351"/>
                <a:gd name="T60" fmla="*/ 73 w 119"/>
                <a:gd name="T61" fmla="*/ 296 h 351"/>
                <a:gd name="T62" fmla="*/ 83 w 119"/>
                <a:gd name="T63" fmla="*/ 317 h 351"/>
                <a:gd name="T64" fmla="*/ 96 w 119"/>
                <a:gd name="T65" fmla="*/ 337 h 351"/>
                <a:gd name="T66" fmla="*/ 105 w 119"/>
                <a:gd name="T67" fmla="*/ 350 h 351"/>
                <a:gd name="T68" fmla="*/ 104 w 119"/>
                <a:gd name="T69" fmla="*/ 349 h 351"/>
                <a:gd name="T70" fmla="*/ 111 w 119"/>
                <a:gd name="T71" fmla="*/ 350 h 351"/>
                <a:gd name="T72" fmla="*/ 117 w 119"/>
                <a:gd name="T73" fmla="*/ 347 h 351"/>
                <a:gd name="T74" fmla="*/ 118 w 119"/>
                <a:gd name="T75" fmla="*/ 341 h 351"/>
                <a:gd name="T76" fmla="*/ 112 w 119"/>
                <a:gd name="T77" fmla="*/ 336 h 3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
                <a:gd name="T118" fmla="*/ 0 h 351"/>
                <a:gd name="T119" fmla="*/ 119 w 119"/>
                <a:gd name="T120" fmla="*/ 351 h 3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 h="351">
                  <a:moveTo>
                    <a:pt x="112" y="336"/>
                  </a:moveTo>
                  <a:lnTo>
                    <a:pt x="117" y="338"/>
                  </a:lnTo>
                  <a:lnTo>
                    <a:pt x="111" y="330"/>
                  </a:lnTo>
                  <a:lnTo>
                    <a:pt x="105" y="320"/>
                  </a:lnTo>
                  <a:lnTo>
                    <a:pt x="101" y="309"/>
                  </a:lnTo>
                  <a:lnTo>
                    <a:pt x="95" y="299"/>
                  </a:lnTo>
                  <a:lnTo>
                    <a:pt x="89" y="291"/>
                  </a:lnTo>
                  <a:lnTo>
                    <a:pt x="85" y="281"/>
                  </a:lnTo>
                  <a:lnTo>
                    <a:pt x="79" y="270"/>
                  </a:lnTo>
                  <a:lnTo>
                    <a:pt x="75" y="260"/>
                  </a:lnTo>
                  <a:lnTo>
                    <a:pt x="70" y="250"/>
                  </a:lnTo>
                  <a:lnTo>
                    <a:pt x="66" y="240"/>
                  </a:lnTo>
                  <a:lnTo>
                    <a:pt x="62" y="230"/>
                  </a:lnTo>
                  <a:lnTo>
                    <a:pt x="59" y="220"/>
                  </a:lnTo>
                  <a:lnTo>
                    <a:pt x="54" y="208"/>
                  </a:lnTo>
                  <a:lnTo>
                    <a:pt x="50" y="198"/>
                  </a:lnTo>
                  <a:lnTo>
                    <a:pt x="47" y="188"/>
                  </a:lnTo>
                  <a:lnTo>
                    <a:pt x="44" y="178"/>
                  </a:lnTo>
                  <a:lnTo>
                    <a:pt x="40" y="166"/>
                  </a:lnTo>
                  <a:lnTo>
                    <a:pt x="37" y="156"/>
                  </a:lnTo>
                  <a:lnTo>
                    <a:pt x="36" y="146"/>
                  </a:lnTo>
                  <a:lnTo>
                    <a:pt x="33" y="134"/>
                  </a:lnTo>
                  <a:lnTo>
                    <a:pt x="30" y="123"/>
                  </a:lnTo>
                  <a:lnTo>
                    <a:pt x="27" y="112"/>
                  </a:lnTo>
                  <a:lnTo>
                    <a:pt x="26" y="101"/>
                  </a:lnTo>
                  <a:lnTo>
                    <a:pt x="24" y="91"/>
                  </a:lnTo>
                  <a:lnTo>
                    <a:pt x="23" y="79"/>
                  </a:lnTo>
                  <a:lnTo>
                    <a:pt x="21" y="68"/>
                  </a:lnTo>
                  <a:lnTo>
                    <a:pt x="20" y="57"/>
                  </a:lnTo>
                  <a:lnTo>
                    <a:pt x="20" y="44"/>
                  </a:lnTo>
                  <a:lnTo>
                    <a:pt x="18" y="33"/>
                  </a:lnTo>
                  <a:lnTo>
                    <a:pt x="18" y="23"/>
                  </a:lnTo>
                  <a:lnTo>
                    <a:pt x="18" y="11"/>
                  </a:lnTo>
                  <a:lnTo>
                    <a:pt x="18" y="0"/>
                  </a:lnTo>
                  <a:lnTo>
                    <a:pt x="0" y="0"/>
                  </a:lnTo>
                  <a:lnTo>
                    <a:pt x="0" y="11"/>
                  </a:lnTo>
                  <a:lnTo>
                    <a:pt x="1" y="23"/>
                  </a:lnTo>
                  <a:lnTo>
                    <a:pt x="1" y="34"/>
                  </a:lnTo>
                  <a:lnTo>
                    <a:pt x="1" y="46"/>
                  </a:lnTo>
                  <a:lnTo>
                    <a:pt x="2" y="57"/>
                  </a:lnTo>
                  <a:lnTo>
                    <a:pt x="4" y="69"/>
                  </a:lnTo>
                  <a:lnTo>
                    <a:pt x="5" y="81"/>
                  </a:lnTo>
                  <a:lnTo>
                    <a:pt x="7" y="92"/>
                  </a:lnTo>
                  <a:lnTo>
                    <a:pt x="8" y="104"/>
                  </a:lnTo>
                  <a:lnTo>
                    <a:pt x="11" y="115"/>
                  </a:lnTo>
                  <a:lnTo>
                    <a:pt x="13" y="126"/>
                  </a:lnTo>
                  <a:lnTo>
                    <a:pt x="15" y="137"/>
                  </a:lnTo>
                  <a:lnTo>
                    <a:pt x="17" y="147"/>
                  </a:lnTo>
                  <a:lnTo>
                    <a:pt x="20" y="159"/>
                  </a:lnTo>
                  <a:lnTo>
                    <a:pt x="23" y="170"/>
                  </a:lnTo>
                  <a:lnTo>
                    <a:pt x="26" y="181"/>
                  </a:lnTo>
                  <a:lnTo>
                    <a:pt x="28" y="192"/>
                  </a:lnTo>
                  <a:lnTo>
                    <a:pt x="33" y="204"/>
                  </a:lnTo>
                  <a:lnTo>
                    <a:pt x="37" y="214"/>
                  </a:lnTo>
                  <a:lnTo>
                    <a:pt x="40" y="224"/>
                  </a:lnTo>
                  <a:lnTo>
                    <a:pt x="44" y="236"/>
                  </a:lnTo>
                  <a:lnTo>
                    <a:pt x="50" y="246"/>
                  </a:lnTo>
                  <a:lnTo>
                    <a:pt x="53" y="256"/>
                  </a:lnTo>
                  <a:lnTo>
                    <a:pt x="59" y="266"/>
                  </a:lnTo>
                  <a:lnTo>
                    <a:pt x="63" y="276"/>
                  </a:lnTo>
                  <a:lnTo>
                    <a:pt x="67" y="286"/>
                  </a:lnTo>
                  <a:lnTo>
                    <a:pt x="73" y="296"/>
                  </a:lnTo>
                  <a:lnTo>
                    <a:pt x="78" y="307"/>
                  </a:lnTo>
                  <a:lnTo>
                    <a:pt x="83" y="317"/>
                  </a:lnTo>
                  <a:lnTo>
                    <a:pt x="89" y="327"/>
                  </a:lnTo>
                  <a:lnTo>
                    <a:pt x="96" y="337"/>
                  </a:lnTo>
                  <a:lnTo>
                    <a:pt x="101" y="346"/>
                  </a:lnTo>
                  <a:lnTo>
                    <a:pt x="105" y="350"/>
                  </a:lnTo>
                  <a:lnTo>
                    <a:pt x="101" y="346"/>
                  </a:lnTo>
                  <a:lnTo>
                    <a:pt x="104" y="349"/>
                  </a:lnTo>
                  <a:lnTo>
                    <a:pt x="106" y="350"/>
                  </a:lnTo>
                  <a:lnTo>
                    <a:pt x="111" y="350"/>
                  </a:lnTo>
                  <a:lnTo>
                    <a:pt x="114" y="349"/>
                  </a:lnTo>
                  <a:lnTo>
                    <a:pt x="117" y="347"/>
                  </a:lnTo>
                  <a:lnTo>
                    <a:pt x="118" y="344"/>
                  </a:lnTo>
                  <a:lnTo>
                    <a:pt x="118" y="341"/>
                  </a:lnTo>
                  <a:lnTo>
                    <a:pt x="117" y="338"/>
                  </a:lnTo>
                  <a:lnTo>
                    <a:pt x="112" y="336"/>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4" name="Freeform 100"/>
            <p:cNvSpPr>
              <a:spLocks/>
            </p:cNvSpPr>
            <p:nvPr/>
          </p:nvSpPr>
          <p:spPr bwMode="auto">
            <a:xfrm>
              <a:off x="3681" y="3009"/>
              <a:ext cx="25" cy="22"/>
            </a:xfrm>
            <a:custGeom>
              <a:avLst/>
              <a:gdLst>
                <a:gd name="T0" fmla="*/ 8 w 25"/>
                <a:gd name="T1" fmla="*/ 16 h 22"/>
                <a:gd name="T2" fmla="*/ 18 w 25"/>
                <a:gd name="T3" fmla="*/ 6 h 22"/>
                <a:gd name="T4" fmla="*/ 5 w 25"/>
                <a:gd name="T5" fmla="*/ 0 h 22"/>
                <a:gd name="T6" fmla="*/ 0 w 25"/>
                <a:gd name="T7" fmla="*/ 15 h 22"/>
                <a:gd name="T8" fmla="*/ 13 w 25"/>
                <a:gd name="T9" fmla="*/ 19 h 22"/>
                <a:gd name="T10" fmla="*/ 23 w 25"/>
                <a:gd name="T11" fmla="*/ 9 h 22"/>
                <a:gd name="T12" fmla="*/ 13 w 25"/>
                <a:gd name="T13" fmla="*/ 19 h 22"/>
                <a:gd name="T14" fmla="*/ 15 w 25"/>
                <a:gd name="T15" fmla="*/ 21 h 22"/>
                <a:gd name="T16" fmla="*/ 18 w 25"/>
                <a:gd name="T17" fmla="*/ 19 h 22"/>
                <a:gd name="T18" fmla="*/ 21 w 25"/>
                <a:gd name="T19" fmla="*/ 18 h 22"/>
                <a:gd name="T20" fmla="*/ 24 w 25"/>
                <a:gd name="T21" fmla="*/ 16 h 22"/>
                <a:gd name="T22" fmla="*/ 24 w 25"/>
                <a:gd name="T23" fmla="*/ 13 h 22"/>
                <a:gd name="T24" fmla="*/ 24 w 25"/>
                <a:gd name="T25" fmla="*/ 10 h 22"/>
                <a:gd name="T26" fmla="*/ 23 w 25"/>
                <a:gd name="T27" fmla="*/ 7 h 22"/>
                <a:gd name="T28" fmla="*/ 18 w 25"/>
                <a:gd name="T29" fmla="*/ 6 h 22"/>
                <a:gd name="T30" fmla="*/ 8 w 25"/>
                <a:gd name="T31" fmla="*/ 1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2"/>
                <a:gd name="T50" fmla="*/ 25 w 2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2">
                  <a:moveTo>
                    <a:pt x="8" y="16"/>
                  </a:moveTo>
                  <a:lnTo>
                    <a:pt x="18" y="6"/>
                  </a:lnTo>
                  <a:lnTo>
                    <a:pt x="5" y="0"/>
                  </a:lnTo>
                  <a:lnTo>
                    <a:pt x="0" y="15"/>
                  </a:lnTo>
                  <a:lnTo>
                    <a:pt x="13" y="19"/>
                  </a:lnTo>
                  <a:lnTo>
                    <a:pt x="23" y="9"/>
                  </a:lnTo>
                  <a:lnTo>
                    <a:pt x="13" y="19"/>
                  </a:lnTo>
                  <a:lnTo>
                    <a:pt x="15" y="21"/>
                  </a:lnTo>
                  <a:lnTo>
                    <a:pt x="18" y="19"/>
                  </a:lnTo>
                  <a:lnTo>
                    <a:pt x="21" y="18"/>
                  </a:lnTo>
                  <a:lnTo>
                    <a:pt x="24" y="16"/>
                  </a:lnTo>
                  <a:lnTo>
                    <a:pt x="24" y="13"/>
                  </a:lnTo>
                  <a:lnTo>
                    <a:pt x="24" y="10"/>
                  </a:lnTo>
                  <a:lnTo>
                    <a:pt x="23" y="7"/>
                  </a:lnTo>
                  <a:lnTo>
                    <a:pt x="18" y="6"/>
                  </a:lnTo>
                  <a:lnTo>
                    <a:pt x="8" y="16"/>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5" name="Freeform 101"/>
            <p:cNvSpPr>
              <a:spLocks/>
            </p:cNvSpPr>
            <p:nvPr/>
          </p:nvSpPr>
          <p:spPr bwMode="auto">
            <a:xfrm>
              <a:off x="3631" y="2822"/>
              <a:ext cx="75" cy="204"/>
            </a:xfrm>
            <a:custGeom>
              <a:avLst/>
              <a:gdLst>
                <a:gd name="T0" fmla="*/ 0 w 75"/>
                <a:gd name="T1" fmla="*/ 0 h 204"/>
                <a:gd name="T2" fmla="*/ 0 w 75"/>
                <a:gd name="T3" fmla="*/ 14 h 204"/>
                <a:gd name="T4" fmla="*/ 1 w 75"/>
                <a:gd name="T5" fmla="*/ 27 h 204"/>
                <a:gd name="T6" fmla="*/ 2 w 75"/>
                <a:gd name="T7" fmla="*/ 40 h 204"/>
                <a:gd name="T8" fmla="*/ 4 w 75"/>
                <a:gd name="T9" fmla="*/ 55 h 204"/>
                <a:gd name="T10" fmla="*/ 5 w 75"/>
                <a:gd name="T11" fmla="*/ 68 h 204"/>
                <a:gd name="T12" fmla="*/ 8 w 75"/>
                <a:gd name="T13" fmla="*/ 79 h 204"/>
                <a:gd name="T14" fmla="*/ 11 w 75"/>
                <a:gd name="T15" fmla="*/ 94 h 204"/>
                <a:gd name="T16" fmla="*/ 15 w 75"/>
                <a:gd name="T17" fmla="*/ 107 h 204"/>
                <a:gd name="T18" fmla="*/ 18 w 75"/>
                <a:gd name="T19" fmla="*/ 119 h 204"/>
                <a:gd name="T20" fmla="*/ 24 w 75"/>
                <a:gd name="T21" fmla="*/ 132 h 204"/>
                <a:gd name="T22" fmla="*/ 28 w 75"/>
                <a:gd name="T23" fmla="*/ 143 h 204"/>
                <a:gd name="T24" fmla="*/ 32 w 75"/>
                <a:gd name="T25" fmla="*/ 155 h 204"/>
                <a:gd name="T26" fmla="*/ 40 w 75"/>
                <a:gd name="T27" fmla="*/ 168 h 204"/>
                <a:gd name="T28" fmla="*/ 45 w 75"/>
                <a:gd name="T29" fmla="*/ 180 h 204"/>
                <a:gd name="T30" fmla="*/ 51 w 75"/>
                <a:gd name="T31" fmla="*/ 191 h 204"/>
                <a:gd name="T32" fmla="*/ 58 w 75"/>
                <a:gd name="T33" fmla="*/ 203 h 204"/>
                <a:gd name="T34" fmla="*/ 74 w 75"/>
                <a:gd name="T35" fmla="*/ 196 h 204"/>
                <a:gd name="T36" fmla="*/ 68 w 75"/>
                <a:gd name="T37" fmla="*/ 184 h 204"/>
                <a:gd name="T38" fmla="*/ 61 w 75"/>
                <a:gd name="T39" fmla="*/ 174 h 204"/>
                <a:gd name="T40" fmla="*/ 55 w 75"/>
                <a:gd name="T41" fmla="*/ 162 h 204"/>
                <a:gd name="T42" fmla="*/ 50 w 75"/>
                <a:gd name="T43" fmla="*/ 151 h 204"/>
                <a:gd name="T44" fmla="*/ 44 w 75"/>
                <a:gd name="T45" fmla="*/ 139 h 204"/>
                <a:gd name="T46" fmla="*/ 41 w 75"/>
                <a:gd name="T47" fmla="*/ 127 h 204"/>
                <a:gd name="T48" fmla="*/ 37 w 75"/>
                <a:gd name="T49" fmla="*/ 114 h 204"/>
                <a:gd name="T50" fmla="*/ 32 w 75"/>
                <a:gd name="T51" fmla="*/ 101 h 204"/>
                <a:gd name="T52" fmla="*/ 28 w 75"/>
                <a:gd name="T53" fmla="*/ 90 h 204"/>
                <a:gd name="T54" fmla="*/ 25 w 75"/>
                <a:gd name="T55" fmla="*/ 78 h 204"/>
                <a:gd name="T56" fmla="*/ 24 w 75"/>
                <a:gd name="T57" fmla="*/ 65 h 204"/>
                <a:gd name="T58" fmla="*/ 21 w 75"/>
                <a:gd name="T59" fmla="*/ 52 h 204"/>
                <a:gd name="T60" fmla="*/ 20 w 75"/>
                <a:gd name="T61" fmla="*/ 39 h 204"/>
                <a:gd name="T62" fmla="*/ 18 w 75"/>
                <a:gd name="T63" fmla="*/ 26 h 204"/>
                <a:gd name="T64" fmla="*/ 17 w 75"/>
                <a:gd name="T65" fmla="*/ 13 h 204"/>
                <a:gd name="T66" fmla="*/ 18 w 75"/>
                <a:gd name="T67" fmla="*/ 0 h 204"/>
                <a:gd name="T68" fmla="*/ 0 w 75"/>
                <a:gd name="T69" fmla="*/ 0 h 2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204"/>
                <a:gd name="T107" fmla="*/ 75 w 75"/>
                <a:gd name="T108" fmla="*/ 204 h 2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204">
                  <a:moveTo>
                    <a:pt x="0" y="0"/>
                  </a:moveTo>
                  <a:lnTo>
                    <a:pt x="0" y="14"/>
                  </a:lnTo>
                  <a:lnTo>
                    <a:pt x="1" y="27"/>
                  </a:lnTo>
                  <a:lnTo>
                    <a:pt x="2" y="40"/>
                  </a:lnTo>
                  <a:lnTo>
                    <a:pt x="4" y="55"/>
                  </a:lnTo>
                  <a:lnTo>
                    <a:pt x="5" y="68"/>
                  </a:lnTo>
                  <a:lnTo>
                    <a:pt x="8" y="79"/>
                  </a:lnTo>
                  <a:lnTo>
                    <a:pt x="11" y="94"/>
                  </a:lnTo>
                  <a:lnTo>
                    <a:pt x="15" y="107"/>
                  </a:lnTo>
                  <a:lnTo>
                    <a:pt x="18" y="119"/>
                  </a:lnTo>
                  <a:lnTo>
                    <a:pt x="24" y="132"/>
                  </a:lnTo>
                  <a:lnTo>
                    <a:pt x="28" y="143"/>
                  </a:lnTo>
                  <a:lnTo>
                    <a:pt x="32" y="155"/>
                  </a:lnTo>
                  <a:lnTo>
                    <a:pt x="40" y="168"/>
                  </a:lnTo>
                  <a:lnTo>
                    <a:pt x="45" y="180"/>
                  </a:lnTo>
                  <a:lnTo>
                    <a:pt x="51" y="191"/>
                  </a:lnTo>
                  <a:lnTo>
                    <a:pt x="58" y="203"/>
                  </a:lnTo>
                  <a:lnTo>
                    <a:pt x="74" y="196"/>
                  </a:lnTo>
                  <a:lnTo>
                    <a:pt x="68" y="184"/>
                  </a:lnTo>
                  <a:lnTo>
                    <a:pt x="61" y="174"/>
                  </a:lnTo>
                  <a:lnTo>
                    <a:pt x="55" y="162"/>
                  </a:lnTo>
                  <a:lnTo>
                    <a:pt x="50" y="151"/>
                  </a:lnTo>
                  <a:lnTo>
                    <a:pt x="44" y="139"/>
                  </a:lnTo>
                  <a:lnTo>
                    <a:pt x="41" y="127"/>
                  </a:lnTo>
                  <a:lnTo>
                    <a:pt x="37" y="114"/>
                  </a:lnTo>
                  <a:lnTo>
                    <a:pt x="32" y="101"/>
                  </a:lnTo>
                  <a:lnTo>
                    <a:pt x="28" y="90"/>
                  </a:lnTo>
                  <a:lnTo>
                    <a:pt x="25" y="78"/>
                  </a:lnTo>
                  <a:lnTo>
                    <a:pt x="24" y="65"/>
                  </a:lnTo>
                  <a:lnTo>
                    <a:pt x="21" y="52"/>
                  </a:lnTo>
                  <a:lnTo>
                    <a:pt x="20" y="39"/>
                  </a:lnTo>
                  <a:lnTo>
                    <a:pt x="18" y="26"/>
                  </a:lnTo>
                  <a:lnTo>
                    <a:pt x="17" y="13"/>
                  </a:lnTo>
                  <a:lnTo>
                    <a:pt x="18" y="0"/>
                  </a:lnTo>
                  <a:lnTo>
                    <a:pt x="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6" name="Freeform 102"/>
            <p:cNvSpPr>
              <a:spLocks/>
            </p:cNvSpPr>
            <p:nvPr/>
          </p:nvSpPr>
          <p:spPr bwMode="auto">
            <a:xfrm>
              <a:off x="3631" y="2387"/>
              <a:ext cx="505" cy="436"/>
            </a:xfrm>
            <a:custGeom>
              <a:avLst/>
              <a:gdLst>
                <a:gd name="T0" fmla="*/ 478 w 505"/>
                <a:gd name="T1" fmla="*/ 1 h 436"/>
                <a:gd name="T2" fmla="*/ 427 w 505"/>
                <a:gd name="T3" fmla="*/ 5 h 436"/>
                <a:gd name="T4" fmla="*/ 378 w 505"/>
                <a:gd name="T5" fmla="*/ 14 h 436"/>
                <a:gd name="T6" fmla="*/ 330 w 505"/>
                <a:gd name="T7" fmla="*/ 27 h 436"/>
                <a:gd name="T8" fmla="*/ 285 w 505"/>
                <a:gd name="T9" fmla="*/ 43 h 436"/>
                <a:gd name="T10" fmla="*/ 243 w 505"/>
                <a:gd name="T11" fmla="*/ 63 h 436"/>
                <a:gd name="T12" fmla="*/ 202 w 505"/>
                <a:gd name="T13" fmla="*/ 87 h 436"/>
                <a:gd name="T14" fmla="*/ 165 w 505"/>
                <a:gd name="T15" fmla="*/ 113 h 436"/>
                <a:gd name="T16" fmla="*/ 131 w 505"/>
                <a:gd name="T17" fmla="*/ 142 h 436"/>
                <a:gd name="T18" fmla="*/ 100 w 505"/>
                <a:gd name="T19" fmla="*/ 175 h 436"/>
                <a:gd name="T20" fmla="*/ 73 w 505"/>
                <a:gd name="T21" fmla="*/ 210 h 436"/>
                <a:gd name="T22" fmla="*/ 49 w 505"/>
                <a:gd name="T23" fmla="*/ 246 h 436"/>
                <a:gd name="T24" fmla="*/ 30 w 505"/>
                <a:gd name="T25" fmla="*/ 286 h 436"/>
                <a:gd name="T26" fmla="*/ 15 w 505"/>
                <a:gd name="T27" fmla="*/ 328 h 436"/>
                <a:gd name="T28" fmla="*/ 5 w 505"/>
                <a:gd name="T29" fmla="*/ 368 h 436"/>
                <a:gd name="T30" fmla="*/ 1 w 505"/>
                <a:gd name="T31" fmla="*/ 413 h 436"/>
                <a:gd name="T32" fmla="*/ 18 w 505"/>
                <a:gd name="T33" fmla="*/ 435 h 436"/>
                <a:gd name="T34" fmla="*/ 20 w 505"/>
                <a:gd name="T35" fmla="*/ 393 h 436"/>
                <a:gd name="T36" fmla="*/ 27 w 505"/>
                <a:gd name="T37" fmla="*/ 351 h 436"/>
                <a:gd name="T38" fmla="*/ 40 w 505"/>
                <a:gd name="T39" fmla="*/ 310 h 436"/>
                <a:gd name="T40" fmla="*/ 56 w 505"/>
                <a:gd name="T41" fmla="*/ 272 h 436"/>
                <a:gd name="T42" fmla="*/ 76 w 505"/>
                <a:gd name="T43" fmla="*/ 235 h 436"/>
                <a:gd name="T44" fmla="*/ 101 w 505"/>
                <a:gd name="T45" fmla="*/ 201 h 436"/>
                <a:gd name="T46" fmla="*/ 129 w 505"/>
                <a:gd name="T47" fmla="*/ 168 h 436"/>
                <a:gd name="T48" fmla="*/ 160 w 505"/>
                <a:gd name="T49" fmla="*/ 139 h 436"/>
                <a:gd name="T50" fmla="*/ 195 w 505"/>
                <a:gd name="T51" fmla="*/ 111 h 436"/>
                <a:gd name="T52" fmla="*/ 233 w 505"/>
                <a:gd name="T53" fmla="*/ 87 h 436"/>
                <a:gd name="T54" fmla="*/ 272 w 505"/>
                <a:gd name="T55" fmla="*/ 66 h 436"/>
                <a:gd name="T56" fmla="*/ 316 w 505"/>
                <a:gd name="T57" fmla="*/ 49 h 436"/>
                <a:gd name="T58" fmla="*/ 359 w 505"/>
                <a:gd name="T59" fmla="*/ 34 h 436"/>
                <a:gd name="T60" fmla="*/ 405 w 505"/>
                <a:gd name="T61" fmla="*/ 24 h 436"/>
                <a:gd name="T62" fmla="*/ 455 w 505"/>
                <a:gd name="T63" fmla="*/ 17 h 436"/>
                <a:gd name="T64" fmla="*/ 504 w 505"/>
                <a:gd name="T65" fmla="*/ 15 h 4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5"/>
                <a:gd name="T100" fmla="*/ 0 h 436"/>
                <a:gd name="T101" fmla="*/ 505 w 505"/>
                <a:gd name="T102" fmla="*/ 436 h 4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5" h="436">
                  <a:moveTo>
                    <a:pt x="504" y="0"/>
                  </a:moveTo>
                  <a:lnTo>
                    <a:pt x="478" y="1"/>
                  </a:lnTo>
                  <a:lnTo>
                    <a:pt x="452" y="2"/>
                  </a:lnTo>
                  <a:lnTo>
                    <a:pt x="427" y="5"/>
                  </a:lnTo>
                  <a:lnTo>
                    <a:pt x="403" y="8"/>
                  </a:lnTo>
                  <a:lnTo>
                    <a:pt x="378" y="14"/>
                  </a:lnTo>
                  <a:lnTo>
                    <a:pt x="355" y="20"/>
                  </a:lnTo>
                  <a:lnTo>
                    <a:pt x="330" y="27"/>
                  </a:lnTo>
                  <a:lnTo>
                    <a:pt x="307" y="34"/>
                  </a:lnTo>
                  <a:lnTo>
                    <a:pt x="285" y="43"/>
                  </a:lnTo>
                  <a:lnTo>
                    <a:pt x="263" y="53"/>
                  </a:lnTo>
                  <a:lnTo>
                    <a:pt x="243" y="63"/>
                  </a:lnTo>
                  <a:lnTo>
                    <a:pt x="221" y="75"/>
                  </a:lnTo>
                  <a:lnTo>
                    <a:pt x="202" y="87"/>
                  </a:lnTo>
                  <a:lnTo>
                    <a:pt x="184" y="100"/>
                  </a:lnTo>
                  <a:lnTo>
                    <a:pt x="165" y="113"/>
                  </a:lnTo>
                  <a:lnTo>
                    <a:pt x="147" y="127"/>
                  </a:lnTo>
                  <a:lnTo>
                    <a:pt x="131" y="142"/>
                  </a:lnTo>
                  <a:lnTo>
                    <a:pt x="115" y="159"/>
                  </a:lnTo>
                  <a:lnTo>
                    <a:pt x="100" y="175"/>
                  </a:lnTo>
                  <a:lnTo>
                    <a:pt x="85" y="191"/>
                  </a:lnTo>
                  <a:lnTo>
                    <a:pt x="73" y="210"/>
                  </a:lnTo>
                  <a:lnTo>
                    <a:pt x="60" y="227"/>
                  </a:lnTo>
                  <a:lnTo>
                    <a:pt x="49" y="246"/>
                  </a:lnTo>
                  <a:lnTo>
                    <a:pt x="39" y="265"/>
                  </a:lnTo>
                  <a:lnTo>
                    <a:pt x="30" y="286"/>
                  </a:lnTo>
                  <a:lnTo>
                    <a:pt x="21" y="306"/>
                  </a:lnTo>
                  <a:lnTo>
                    <a:pt x="15" y="328"/>
                  </a:lnTo>
                  <a:lnTo>
                    <a:pt x="10" y="348"/>
                  </a:lnTo>
                  <a:lnTo>
                    <a:pt x="5" y="368"/>
                  </a:lnTo>
                  <a:lnTo>
                    <a:pt x="2" y="390"/>
                  </a:lnTo>
                  <a:lnTo>
                    <a:pt x="1" y="413"/>
                  </a:lnTo>
                  <a:lnTo>
                    <a:pt x="0" y="435"/>
                  </a:lnTo>
                  <a:lnTo>
                    <a:pt x="18" y="435"/>
                  </a:lnTo>
                  <a:lnTo>
                    <a:pt x="18" y="413"/>
                  </a:lnTo>
                  <a:lnTo>
                    <a:pt x="20" y="393"/>
                  </a:lnTo>
                  <a:lnTo>
                    <a:pt x="23" y="371"/>
                  </a:lnTo>
                  <a:lnTo>
                    <a:pt x="27" y="351"/>
                  </a:lnTo>
                  <a:lnTo>
                    <a:pt x="33" y="331"/>
                  </a:lnTo>
                  <a:lnTo>
                    <a:pt x="40" y="310"/>
                  </a:lnTo>
                  <a:lnTo>
                    <a:pt x="47" y="291"/>
                  </a:lnTo>
                  <a:lnTo>
                    <a:pt x="56" y="272"/>
                  </a:lnTo>
                  <a:lnTo>
                    <a:pt x="66" y="254"/>
                  </a:lnTo>
                  <a:lnTo>
                    <a:pt x="76" y="235"/>
                  </a:lnTo>
                  <a:lnTo>
                    <a:pt x="88" y="217"/>
                  </a:lnTo>
                  <a:lnTo>
                    <a:pt x="101" y="201"/>
                  </a:lnTo>
                  <a:lnTo>
                    <a:pt x="114" y="184"/>
                  </a:lnTo>
                  <a:lnTo>
                    <a:pt x="129" y="168"/>
                  </a:lnTo>
                  <a:lnTo>
                    <a:pt x="144" y="153"/>
                  </a:lnTo>
                  <a:lnTo>
                    <a:pt x="160" y="139"/>
                  </a:lnTo>
                  <a:lnTo>
                    <a:pt x="176" y="124"/>
                  </a:lnTo>
                  <a:lnTo>
                    <a:pt x="195" y="111"/>
                  </a:lnTo>
                  <a:lnTo>
                    <a:pt x="213" y="100"/>
                  </a:lnTo>
                  <a:lnTo>
                    <a:pt x="233" y="87"/>
                  </a:lnTo>
                  <a:lnTo>
                    <a:pt x="252" y="76"/>
                  </a:lnTo>
                  <a:lnTo>
                    <a:pt x="272" y="66"/>
                  </a:lnTo>
                  <a:lnTo>
                    <a:pt x="294" y="58"/>
                  </a:lnTo>
                  <a:lnTo>
                    <a:pt x="316" y="49"/>
                  </a:lnTo>
                  <a:lnTo>
                    <a:pt x="337" y="40"/>
                  </a:lnTo>
                  <a:lnTo>
                    <a:pt x="359" y="34"/>
                  </a:lnTo>
                  <a:lnTo>
                    <a:pt x="382" y="29"/>
                  </a:lnTo>
                  <a:lnTo>
                    <a:pt x="405" y="24"/>
                  </a:lnTo>
                  <a:lnTo>
                    <a:pt x="430" y="20"/>
                  </a:lnTo>
                  <a:lnTo>
                    <a:pt x="455" y="17"/>
                  </a:lnTo>
                  <a:lnTo>
                    <a:pt x="479" y="15"/>
                  </a:lnTo>
                  <a:lnTo>
                    <a:pt x="504" y="15"/>
                  </a:lnTo>
                  <a:lnTo>
                    <a:pt x="504"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7" name="Freeform 103"/>
            <p:cNvSpPr>
              <a:spLocks/>
            </p:cNvSpPr>
            <p:nvPr/>
          </p:nvSpPr>
          <p:spPr bwMode="auto">
            <a:xfrm>
              <a:off x="4135" y="2387"/>
              <a:ext cx="382" cy="164"/>
            </a:xfrm>
            <a:custGeom>
              <a:avLst/>
              <a:gdLst>
                <a:gd name="T0" fmla="*/ 380 w 382"/>
                <a:gd name="T1" fmla="*/ 150 h 164"/>
                <a:gd name="T2" fmla="*/ 362 w 382"/>
                <a:gd name="T3" fmla="*/ 134 h 164"/>
                <a:gd name="T4" fmla="*/ 342 w 382"/>
                <a:gd name="T5" fmla="*/ 118 h 164"/>
                <a:gd name="T6" fmla="*/ 323 w 382"/>
                <a:gd name="T7" fmla="*/ 102 h 164"/>
                <a:gd name="T8" fmla="*/ 303 w 382"/>
                <a:gd name="T9" fmla="*/ 88 h 164"/>
                <a:gd name="T10" fmla="*/ 281 w 382"/>
                <a:gd name="T11" fmla="*/ 75 h 164"/>
                <a:gd name="T12" fmla="*/ 258 w 382"/>
                <a:gd name="T13" fmla="*/ 62 h 164"/>
                <a:gd name="T14" fmla="*/ 235 w 382"/>
                <a:gd name="T15" fmla="*/ 52 h 164"/>
                <a:gd name="T16" fmla="*/ 211 w 382"/>
                <a:gd name="T17" fmla="*/ 40 h 164"/>
                <a:gd name="T18" fmla="*/ 187 w 382"/>
                <a:gd name="T19" fmla="*/ 31 h 164"/>
                <a:gd name="T20" fmla="*/ 162 w 382"/>
                <a:gd name="T21" fmla="*/ 23 h 164"/>
                <a:gd name="T22" fmla="*/ 136 w 382"/>
                <a:gd name="T23" fmla="*/ 15 h 164"/>
                <a:gd name="T24" fmla="*/ 110 w 382"/>
                <a:gd name="T25" fmla="*/ 10 h 164"/>
                <a:gd name="T26" fmla="*/ 84 w 382"/>
                <a:gd name="T27" fmla="*/ 5 h 164"/>
                <a:gd name="T28" fmla="*/ 55 w 382"/>
                <a:gd name="T29" fmla="*/ 2 h 164"/>
                <a:gd name="T30" fmla="*/ 27 w 382"/>
                <a:gd name="T31" fmla="*/ 1 h 164"/>
                <a:gd name="T32" fmla="*/ 0 w 382"/>
                <a:gd name="T33" fmla="*/ 0 h 164"/>
                <a:gd name="T34" fmla="*/ 14 w 382"/>
                <a:gd name="T35" fmla="*/ 15 h 164"/>
                <a:gd name="T36" fmla="*/ 40 w 382"/>
                <a:gd name="T37" fmla="*/ 17 h 164"/>
                <a:gd name="T38" fmla="*/ 68 w 382"/>
                <a:gd name="T39" fmla="*/ 20 h 164"/>
                <a:gd name="T40" fmla="*/ 92 w 382"/>
                <a:gd name="T41" fmla="*/ 23 h 164"/>
                <a:gd name="T42" fmla="*/ 118 w 382"/>
                <a:gd name="T43" fmla="*/ 28 h 164"/>
                <a:gd name="T44" fmla="*/ 145 w 382"/>
                <a:gd name="T45" fmla="*/ 34 h 164"/>
                <a:gd name="T46" fmla="*/ 169 w 382"/>
                <a:gd name="T47" fmla="*/ 41 h 164"/>
                <a:gd name="T48" fmla="*/ 192 w 382"/>
                <a:gd name="T49" fmla="*/ 50 h 164"/>
                <a:gd name="T50" fmla="*/ 216 w 382"/>
                <a:gd name="T51" fmla="*/ 59 h 164"/>
                <a:gd name="T52" fmla="*/ 239 w 382"/>
                <a:gd name="T53" fmla="*/ 70 h 164"/>
                <a:gd name="T54" fmla="*/ 261 w 382"/>
                <a:gd name="T55" fmla="*/ 81 h 164"/>
                <a:gd name="T56" fmla="*/ 281 w 382"/>
                <a:gd name="T57" fmla="*/ 94 h 164"/>
                <a:gd name="T58" fmla="*/ 301 w 382"/>
                <a:gd name="T59" fmla="*/ 107 h 164"/>
                <a:gd name="T60" fmla="*/ 322 w 382"/>
                <a:gd name="T61" fmla="*/ 121 h 164"/>
                <a:gd name="T62" fmla="*/ 339 w 382"/>
                <a:gd name="T63" fmla="*/ 137 h 164"/>
                <a:gd name="T64" fmla="*/ 356 w 382"/>
                <a:gd name="T65" fmla="*/ 153 h 164"/>
                <a:gd name="T66" fmla="*/ 369 w 382"/>
                <a:gd name="T67" fmla="*/ 163 h 164"/>
                <a:gd name="T68" fmla="*/ 375 w 382"/>
                <a:gd name="T69" fmla="*/ 163 h 164"/>
                <a:gd name="T70" fmla="*/ 380 w 382"/>
                <a:gd name="T71" fmla="*/ 159 h 164"/>
                <a:gd name="T72" fmla="*/ 381 w 382"/>
                <a:gd name="T73" fmla="*/ 154 h 164"/>
                <a:gd name="T74" fmla="*/ 380 w 382"/>
                <a:gd name="T75" fmla="*/ 151 h 1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2"/>
                <a:gd name="T115" fmla="*/ 0 h 164"/>
                <a:gd name="T116" fmla="*/ 382 w 382"/>
                <a:gd name="T117" fmla="*/ 164 h 1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2" h="164">
                  <a:moveTo>
                    <a:pt x="380" y="151"/>
                  </a:moveTo>
                  <a:lnTo>
                    <a:pt x="380" y="150"/>
                  </a:lnTo>
                  <a:lnTo>
                    <a:pt x="371" y="141"/>
                  </a:lnTo>
                  <a:lnTo>
                    <a:pt x="362" y="134"/>
                  </a:lnTo>
                  <a:lnTo>
                    <a:pt x="352" y="125"/>
                  </a:lnTo>
                  <a:lnTo>
                    <a:pt x="342" y="118"/>
                  </a:lnTo>
                  <a:lnTo>
                    <a:pt x="333" y="110"/>
                  </a:lnTo>
                  <a:lnTo>
                    <a:pt x="323" y="102"/>
                  </a:lnTo>
                  <a:lnTo>
                    <a:pt x="313" y="95"/>
                  </a:lnTo>
                  <a:lnTo>
                    <a:pt x="303" y="88"/>
                  </a:lnTo>
                  <a:lnTo>
                    <a:pt x="291" y="81"/>
                  </a:lnTo>
                  <a:lnTo>
                    <a:pt x="281" y="75"/>
                  </a:lnTo>
                  <a:lnTo>
                    <a:pt x="269" y="68"/>
                  </a:lnTo>
                  <a:lnTo>
                    <a:pt x="258" y="62"/>
                  </a:lnTo>
                  <a:lnTo>
                    <a:pt x="248" y="56"/>
                  </a:lnTo>
                  <a:lnTo>
                    <a:pt x="235" y="52"/>
                  </a:lnTo>
                  <a:lnTo>
                    <a:pt x="224" y="46"/>
                  </a:lnTo>
                  <a:lnTo>
                    <a:pt x="211" y="40"/>
                  </a:lnTo>
                  <a:lnTo>
                    <a:pt x="200" y="36"/>
                  </a:lnTo>
                  <a:lnTo>
                    <a:pt x="187" y="31"/>
                  </a:lnTo>
                  <a:lnTo>
                    <a:pt x="175" y="27"/>
                  </a:lnTo>
                  <a:lnTo>
                    <a:pt x="162" y="23"/>
                  </a:lnTo>
                  <a:lnTo>
                    <a:pt x="149" y="20"/>
                  </a:lnTo>
                  <a:lnTo>
                    <a:pt x="136" y="15"/>
                  </a:lnTo>
                  <a:lnTo>
                    <a:pt x="123" y="13"/>
                  </a:lnTo>
                  <a:lnTo>
                    <a:pt x="110" y="10"/>
                  </a:lnTo>
                  <a:lnTo>
                    <a:pt x="97" y="8"/>
                  </a:lnTo>
                  <a:lnTo>
                    <a:pt x="84" y="5"/>
                  </a:lnTo>
                  <a:lnTo>
                    <a:pt x="69" y="4"/>
                  </a:lnTo>
                  <a:lnTo>
                    <a:pt x="55" y="2"/>
                  </a:lnTo>
                  <a:lnTo>
                    <a:pt x="42" y="1"/>
                  </a:lnTo>
                  <a:lnTo>
                    <a:pt x="27" y="1"/>
                  </a:lnTo>
                  <a:lnTo>
                    <a:pt x="14" y="0"/>
                  </a:lnTo>
                  <a:lnTo>
                    <a:pt x="0" y="0"/>
                  </a:lnTo>
                  <a:lnTo>
                    <a:pt x="0" y="15"/>
                  </a:lnTo>
                  <a:lnTo>
                    <a:pt x="14" y="15"/>
                  </a:lnTo>
                  <a:lnTo>
                    <a:pt x="27" y="15"/>
                  </a:lnTo>
                  <a:lnTo>
                    <a:pt x="40" y="17"/>
                  </a:lnTo>
                  <a:lnTo>
                    <a:pt x="53" y="18"/>
                  </a:lnTo>
                  <a:lnTo>
                    <a:pt x="68" y="20"/>
                  </a:lnTo>
                  <a:lnTo>
                    <a:pt x="79" y="21"/>
                  </a:lnTo>
                  <a:lnTo>
                    <a:pt x="92" y="23"/>
                  </a:lnTo>
                  <a:lnTo>
                    <a:pt x="105" y="26"/>
                  </a:lnTo>
                  <a:lnTo>
                    <a:pt x="118" y="28"/>
                  </a:lnTo>
                  <a:lnTo>
                    <a:pt x="132" y="31"/>
                  </a:lnTo>
                  <a:lnTo>
                    <a:pt x="145" y="34"/>
                  </a:lnTo>
                  <a:lnTo>
                    <a:pt x="156" y="39"/>
                  </a:lnTo>
                  <a:lnTo>
                    <a:pt x="169" y="41"/>
                  </a:lnTo>
                  <a:lnTo>
                    <a:pt x="181" y="46"/>
                  </a:lnTo>
                  <a:lnTo>
                    <a:pt x="192" y="50"/>
                  </a:lnTo>
                  <a:lnTo>
                    <a:pt x="204" y="55"/>
                  </a:lnTo>
                  <a:lnTo>
                    <a:pt x="216" y="59"/>
                  </a:lnTo>
                  <a:lnTo>
                    <a:pt x="227" y="65"/>
                  </a:lnTo>
                  <a:lnTo>
                    <a:pt x="239" y="70"/>
                  </a:lnTo>
                  <a:lnTo>
                    <a:pt x="249" y="76"/>
                  </a:lnTo>
                  <a:lnTo>
                    <a:pt x="261" y="81"/>
                  </a:lnTo>
                  <a:lnTo>
                    <a:pt x="271" y="88"/>
                  </a:lnTo>
                  <a:lnTo>
                    <a:pt x="281" y="94"/>
                  </a:lnTo>
                  <a:lnTo>
                    <a:pt x="291" y="101"/>
                  </a:lnTo>
                  <a:lnTo>
                    <a:pt x="301" y="107"/>
                  </a:lnTo>
                  <a:lnTo>
                    <a:pt x="311" y="114"/>
                  </a:lnTo>
                  <a:lnTo>
                    <a:pt x="322" y="121"/>
                  </a:lnTo>
                  <a:lnTo>
                    <a:pt x="330" y="128"/>
                  </a:lnTo>
                  <a:lnTo>
                    <a:pt x="339" y="137"/>
                  </a:lnTo>
                  <a:lnTo>
                    <a:pt x="349" y="144"/>
                  </a:lnTo>
                  <a:lnTo>
                    <a:pt x="356" y="153"/>
                  </a:lnTo>
                  <a:lnTo>
                    <a:pt x="365" y="160"/>
                  </a:lnTo>
                  <a:lnTo>
                    <a:pt x="369" y="163"/>
                  </a:lnTo>
                  <a:lnTo>
                    <a:pt x="372" y="163"/>
                  </a:lnTo>
                  <a:lnTo>
                    <a:pt x="375" y="163"/>
                  </a:lnTo>
                  <a:lnTo>
                    <a:pt x="378" y="162"/>
                  </a:lnTo>
                  <a:lnTo>
                    <a:pt x="380" y="159"/>
                  </a:lnTo>
                  <a:lnTo>
                    <a:pt x="381" y="157"/>
                  </a:lnTo>
                  <a:lnTo>
                    <a:pt x="381" y="154"/>
                  </a:lnTo>
                  <a:lnTo>
                    <a:pt x="380" y="150"/>
                  </a:lnTo>
                  <a:lnTo>
                    <a:pt x="380" y="15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8" name="Freeform 104"/>
            <p:cNvSpPr>
              <a:spLocks/>
            </p:cNvSpPr>
            <p:nvPr/>
          </p:nvSpPr>
          <p:spPr bwMode="auto">
            <a:xfrm>
              <a:off x="4501" y="2539"/>
              <a:ext cx="60" cy="72"/>
            </a:xfrm>
            <a:custGeom>
              <a:avLst/>
              <a:gdLst>
                <a:gd name="T0" fmla="*/ 42 w 60"/>
                <a:gd name="T1" fmla="*/ 68 h 72"/>
                <a:gd name="T2" fmla="*/ 58 w 60"/>
                <a:gd name="T3" fmla="*/ 59 h 72"/>
                <a:gd name="T4" fmla="*/ 15 w 60"/>
                <a:gd name="T5" fmla="*/ 0 h 72"/>
                <a:gd name="T6" fmla="*/ 0 w 60"/>
                <a:gd name="T7" fmla="*/ 8 h 72"/>
                <a:gd name="T8" fmla="*/ 42 w 60"/>
                <a:gd name="T9" fmla="*/ 68 h 72"/>
                <a:gd name="T10" fmla="*/ 58 w 60"/>
                <a:gd name="T11" fmla="*/ 59 h 72"/>
                <a:gd name="T12" fmla="*/ 42 w 60"/>
                <a:gd name="T13" fmla="*/ 68 h 72"/>
                <a:gd name="T14" fmla="*/ 45 w 60"/>
                <a:gd name="T15" fmla="*/ 70 h 72"/>
                <a:gd name="T16" fmla="*/ 47 w 60"/>
                <a:gd name="T17" fmla="*/ 71 h 72"/>
                <a:gd name="T18" fmla="*/ 52 w 60"/>
                <a:gd name="T19" fmla="*/ 71 h 72"/>
                <a:gd name="T20" fmla="*/ 55 w 60"/>
                <a:gd name="T21" fmla="*/ 70 h 72"/>
                <a:gd name="T22" fmla="*/ 58 w 60"/>
                <a:gd name="T23" fmla="*/ 68 h 72"/>
                <a:gd name="T24" fmla="*/ 59 w 60"/>
                <a:gd name="T25" fmla="*/ 65 h 72"/>
                <a:gd name="T26" fmla="*/ 59 w 60"/>
                <a:gd name="T27" fmla="*/ 62 h 72"/>
                <a:gd name="T28" fmla="*/ 58 w 60"/>
                <a:gd name="T29" fmla="*/ 59 h 72"/>
                <a:gd name="T30" fmla="*/ 42 w 60"/>
                <a:gd name="T31" fmla="*/ 68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
                <a:gd name="T49" fmla="*/ 0 h 72"/>
                <a:gd name="T50" fmla="*/ 60 w 60"/>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 h="72">
                  <a:moveTo>
                    <a:pt x="42" y="68"/>
                  </a:moveTo>
                  <a:lnTo>
                    <a:pt x="58" y="59"/>
                  </a:lnTo>
                  <a:lnTo>
                    <a:pt x="15" y="0"/>
                  </a:lnTo>
                  <a:lnTo>
                    <a:pt x="0" y="8"/>
                  </a:lnTo>
                  <a:lnTo>
                    <a:pt x="42" y="68"/>
                  </a:lnTo>
                  <a:lnTo>
                    <a:pt x="58" y="59"/>
                  </a:lnTo>
                  <a:lnTo>
                    <a:pt x="42" y="68"/>
                  </a:lnTo>
                  <a:lnTo>
                    <a:pt x="45" y="70"/>
                  </a:lnTo>
                  <a:lnTo>
                    <a:pt x="47" y="71"/>
                  </a:lnTo>
                  <a:lnTo>
                    <a:pt x="52" y="71"/>
                  </a:lnTo>
                  <a:lnTo>
                    <a:pt x="55" y="70"/>
                  </a:lnTo>
                  <a:lnTo>
                    <a:pt x="58" y="68"/>
                  </a:lnTo>
                  <a:lnTo>
                    <a:pt x="59" y="65"/>
                  </a:lnTo>
                  <a:lnTo>
                    <a:pt x="59" y="62"/>
                  </a:lnTo>
                  <a:lnTo>
                    <a:pt x="58" y="59"/>
                  </a:lnTo>
                  <a:lnTo>
                    <a:pt x="42" y="6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59" name="Freeform 105"/>
            <p:cNvSpPr>
              <a:spLocks/>
            </p:cNvSpPr>
            <p:nvPr/>
          </p:nvSpPr>
          <p:spPr bwMode="auto">
            <a:xfrm>
              <a:off x="3706" y="2619"/>
              <a:ext cx="2067" cy="784"/>
            </a:xfrm>
            <a:custGeom>
              <a:avLst/>
              <a:gdLst>
                <a:gd name="T0" fmla="*/ 1196 w 2067"/>
                <a:gd name="T1" fmla="*/ 29 h 784"/>
                <a:gd name="T2" fmla="*/ 1163 w 2067"/>
                <a:gd name="T3" fmla="*/ 60 h 784"/>
                <a:gd name="T4" fmla="*/ 1105 w 2067"/>
                <a:gd name="T5" fmla="*/ 85 h 784"/>
                <a:gd name="T6" fmla="*/ 1038 w 2067"/>
                <a:gd name="T7" fmla="*/ 95 h 784"/>
                <a:gd name="T8" fmla="*/ 968 w 2067"/>
                <a:gd name="T9" fmla="*/ 84 h 784"/>
                <a:gd name="T10" fmla="*/ 899 w 2067"/>
                <a:gd name="T11" fmla="*/ 44 h 784"/>
                <a:gd name="T12" fmla="*/ 873 w 2067"/>
                <a:gd name="T13" fmla="*/ 42 h 784"/>
                <a:gd name="T14" fmla="*/ 900 w 2067"/>
                <a:gd name="T15" fmla="*/ 121 h 784"/>
                <a:gd name="T16" fmla="*/ 910 w 2067"/>
                <a:gd name="T17" fmla="*/ 201 h 784"/>
                <a:gd name="T18" fmla="*/ 902 w 2067"/>
                <a:gd name="T19" fmla="*/ 280 h 784"/>
                <a:gd name="T20" fmla="*/ 875 w 2067"/>
                <a:gd name="T21" fmla="*/ 355 h 784"/>
                <a:gd name="T22" fmla="*/ 833 w 2067"/>
                <a:gd name="T23" fmla="*/ 425 h 784"/>
                <a:gd name="T24" fmla="*/ 777 w 2067"/>
                <a:gd name="T25" fmla="*/ 488 h 784"/>
                <a:gd name="T26" fmla="*/ 704 w 2067"/>
                <a:gd name="T27" fmla="*/ 542 h 784"/>
                <a:gd name="T28" fmla="*/ 617 w 2067"/>
                <a:gd name="T29" fmla="*/ 586 h 784"/>
                <a:gd name="T30" fmla="*/ 527 w 2067"/>
                <a:gd name="T31" fmla="*/ 612 h 784"/>
                <a:gd name="T32" fmla="*/ 435 w 2067"/>
                <a:gd name="T33" fmla="*/ 623 h 784"/>
                <a:gd name="T34" fmla="*/ 342 w 2067"/>
                <a:gd name="T35" fmla="*/ 618 h 784"/>
                <a:gd name="T36" fmla="*/ 253 w 2067"/>
                <a:gd name="T37" fmla="*/ 599 h 784"/>
                <a:gd name="T38" fmla="*/ 169 w 2067"/>
                <a:gd name="T39" fmla="*/ 565 h 784"/>
                <a:gd name="T40" fmla="*/ 92 w 2067"/>
                <a:gd name="T41" fmla="*/ 519 h 784"/>
                <a:gd name="T42" fmla="*/ 27 w 2067"/>
                <a:gd name="T43" fmla="*/ 458 h 784"/>
                <a:gd name="T44" fmla="*/ 23 w 2067"/>
                <a:gd name="T45" fmla="*/ 462 h 784"/>
                <a:gd name="T46" fmla="*/ 114 w 2067"/>
                <a:gd name="T47" fmla="*/ 560 h 784"/>
                <a:gd name="T48" fmla="*/ 221 w 2067"/>
                <a:gd name="T49" fmla="*/ 639 h 784"/>
                <a:gd name="T50" fmla="*/ 342 w 2067"/>
                <a:gd name="T51" fmla="*/ 700 h 784"/>
                <a:gd name="T52" fmla="*/ 471 w 2067"/>
                <a:gd name="T53" fmla="*/ 744 h 784"/>
                <a:gd name="T54" fmla="*/ 606 w 2067"/>
                <a:gd name="T55" fmla="*/ 767 h 784"/>
                <a:gd name="T56" fmla="*/ 743 w 2067"/>
                <a:gd name="T57" fmla="*/ 769 h 784"/>
                <a:gd name="T58" fmla="*/ 884 w 2067"/>
                <a:gd name="T59" fmla="*/ 751 h 784"/>
                <a:gd name="T60" fmla="*/ 1015 w 2067"/>
                <a:gd name="T61" fmla="*/ 716 h 784"/>
                <a:gd name="T62" fmla="*/ 1106 w 2067"/>
                <a:gd name="T63" fmla="*/ 747 h 784"/>
                <a:gd name="T64" fmla="*/ 1200 w 2067"/>
                <a:gd name="T65" fmla="*/ 769 h 784"/>
                <a:gd name="T66" fmla="*/ 1297 w 2067"/>
                <a:gd name="T67" fmla="*/ 782 h 784"/>
                <a:gd name="T68" fmla="*/ 1396 w 2067"/>
                <a:gd name="T69" fmla="*/ 783 h 784"/>
                <a:gd name="T70" fmla="*/ 1496 w 2067"/>
                <a:gd name="T71" fmla="*/ 774 h 784"/>
                <a:gd name="T72" fmla="*/ 1595 w 2067"/>
                <a:gd name="T73" fmla="*/ 755 h 784"/>
                <a:gd name="T74" fmla="*/ 1690 w 2067"/>
                <a:gd name="T75" fmla="*/ 726 h 784"/>
                <a:gd name="T76" fmla="*/ 1785 w 2067"/>
                <a:gd name="T77" fmla="*/ 687 h 784"/>
                <a:gd name="T78" fmla="*/ 1872 w 2067"/>
                <a:gd name="T79" fmla="*/ 635 h 784"/>
                <a:gd name="T80" fmla="*/ 1946 w 2067"/>
                <a:gd name="T81" fmla="*/ 577 h 784"/>
                <a:gd name="T82" fmla="*/ 2009 w 2067"/>
                <a:gd name="T83" fmla="*/ 510 h 784"/>
                <a:gd name="T84" fmla="*/ 2066 w 2067"/>
                <a:gd name="T85" fmla="*/ 439 h 784"/>
                <a:gd name="T86" fmla="*/ 2040 w 2067"/>
                <a:gd name="T87" fmla="*/ 458 h 784"/>
                <a:gd name="T88" fmla="*/ 2005 w 2067"/>
                <a:gd name="T89" fmla="*/ 497 h 784"/>
                <a:gd name="T90" fmla="*/ 1966 w 2067"/>
                <a:gd name="T91" fmla="*/ 532 h 784"/>
                <a:gd name="T92" fmla="*/ 1918 w 2067"/>
                <a:gd name="T93" fmla="*/ 562 h 784"/>
                <a:gd name="T94" fmla="*/ 1837 w 2067"/>
                <a:gd name="T95" fmla="*/ 597 h 784"/>
                <a:gd name="T96" fmla="*/ 1743 w 2067"/>
                <a:gd name="T97" fmla="*/ 621 h 784"/>
                <a:gd name="T98" fmla="*/ 1648 w 2067"/>
                <a:gd name="T99" fmla="*/ 626 h 784"/>
                <a:gd name="T100" fmla="*/ 1553 w 2067"/>
                <a:gd name="T101" fmla="*/ 616 h 784"/>
                <a:gd name="T102" fmla="*/ 1463 w 2067"/>
                <a:gd name="T103" fmla="*/ 592 h 784"/>
                <a:gd name="T104" fmla="*/ 1380 w 2067"/>
                <a:gd name="T105" fmla="*/ 552 h 784"/>
                <a:gd name="T106" fmla="*/ 1306 w 2067"/>
                <a:gd name="T107" fmla="*/ 499 h 784"/>
                <a:gd name="T108" fmla="*/ 1244 w 2067"/>
                <a:gd name="T109" fmla="*/ 432 h 784"/>
                <a:gd name="T110" fmla="*/ 1212 w 2067"/>
                <a:gd name="T111" fmla="*/ 381 h 784"/>
                <a:gd name="T112" fmla="*/ 1190 w 2067"/>
                <a:gd name="T113" fmla="*/ 338 h 784"/>
                <a:gd name="T114" fmla="*/ 1176 w 2067"/>
                <a:gd name="T115" fmla="*/ 293 h 784"/>
                <a:gd name="T116" fmla="*/ 1167 w 2067"/>
                <a:gd name="T117" fmla="*/ 248 h 784"/>
                <a:gd name="T118" fmla="*/ 1164 w 2067"/>
                <a:gd name="T119" fmla="*/ 203 h 784"/>
                <a:gd name="T120" fmla="*/ 1167 w 2067"/>
                <a:gd name="T121" fmla="*/ 158 h 784"/>
                <a:gd name="T122" fmla="*/ 1174 w 2067"/>
                <a:gd name="T123" fmla="*/ 114 h 784"/>
                <a:gd name="T124" fmla="*/ 1187 w 2067"/>
                <a:gd name="T125" fmla="*/ 71 h 7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67"/>
                <a:gd name="T190" fmla="*/ 0 h 784"/>
                <a:gd name="T191" fmla="*/ 2067 w 2067"/>
                <a:gd name="T192" fmla="*/ 784 h 78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67" h="784">
                  <a:moveTo>
                    <a:pt x="1216" y="0"/>
                  </a:moveTo>
                  <a:lnTo>
                    <a:pt x="1209" y="10"/>
                  </a:lnTo>
                  <a:lnTo>
                    <a:pt x="1203" y="20"/>
                  </a:lnTo>
                  <a:lnTo>
                    <a:pt x="1196" y="29"/>
                  </a:lnTo>
                  <a:lnTo>
                    <a:pt x="1190" y="37"/>
                  </a:lnTo>
                  <a:lnTo>
                    <a:pt x="1181" y="44"/>
                  </a:lnTo>
                  <a:lnTo>
                    <a:pt x="1173" y="53"/>
                  </a:lnTo>
                  <a:lnTo>
                    <a:pt x="1163" y="60"/>
                  </a:lnTo>
                  <a:lnTo>
                    <a:pt x="1151" y="66"/>
                  </a:lnTo>
                  <a:lnTo>
                    <a:pt x="1136" y="74"/>
                  </a:lnTo>
                  <a:lnTo>
                    <a:pt x="1121" y="79"/>
                  </a:lnTo>
                  <a:lnTo>
                    <a:pt x="1105" y="85"/>
                  </a:lnTo>
                  <a:lnTo>
                    <a:pt x="1089" y="88"/>
                  </a:lnTo>
                  <a:lnTo>
                    <a:pt x="1071" y="92"/>
                  </a:lnTo>
                  <a:lnTo>
                    <a:pt x="1054" y="94"/>
                  </a:lnTo>
                  <a:lnTo>
                    <a:pt x="1038" y="95"/>
                  </a:lnTo>
                  <a:lnTo>
                    <a:pt x="1020" y="94"/>
                  </a:lnTo>
                  <a:lnTo>
                    <a:pt x="1002" y="92"/>
                  </a:lnTo>
                  <a:lnTo>
                    <a:pt x="986" y="88"/>
                  </a:lnTo>
                  <a:lnTo>
                    <a:pt x="968" y="84"/>
                  </a:lnTo>
                  <a:lnTo>
                    <a:pt x="951" y="76"/>
                  </a:lnTo>
                  <a:lnTo>
                    <a:pt x="933" y="66"/>
                  </a:lnTo>
                  <a:lnTo>
                    <a:pt x="916" y="56"/>
                  </a:lnTo>
                  <a:lnTo>
                    <a:pt x="899" y="44"/>
                  </a:lnTo>
                  <a:lnTo>
                    <a:pt x="883" y="30"/>
                  </a:lnTo>
                  <a:lnTo>
                    <a:pt x="852" y="4"/>
                  </a:lnTo>
                  <a:lnTo>
                    <a:pt x="864" y="23"/>
                  </a:lnTo>
                  <a:lnTo>
                    <a:pt x="873" y="42"/>
                  </a:lnTo>
                  <a:lnTo>
                    <a:pt x="881" y="62"/>
                  </a:lnTo>
                  <a:lnTo>
                    <a:pt x="888" y="81"/>
                  </a:lnTo>
                  <a:lnTo>
                    <a:pt x="894" y="101"/>
                  </a:lnTo>
                  <a:lnTo>
                    <a:pt x="900" y="121"/>
                  </a:lnTo>
                  <a:lnTo>
                    <a:pt x="904" y="140"/>
                  </a:lnTo>
                  <a:lnTo>
                    <a:pt x="907" y="161"/>
                  </a:lnTo>
                  <a:lnTo>
                    <a:pt x="909" y="181"/>
                  </a:lnTo>
                  <a:lnTo>
                    <a:pt x="910" y="201"/>
                  </a:lnTo>
                  <a:lnTo>
                    <a:pt x="909" y="220"/>
                  </a:lnTo>
                  <a:lnTo>
                    <a:pt x="907" y="240"/>
                  </a:lnTo>
                  <a:lnTo>
                    <a:pt x="904" y="259"/>
                  </a:lnTo>
                  <a:lnTo>
                    <a:pt x="902" y="280"/>
                  </a:lnTo>
                  <a:lnTo>
                    <a:pt x="897" y="298"/>
                  </a:lnTo>
                  <a:lnTo>
                    <a:pt x="890" y="317"/>
                  </a:lnTo>
                  <a:lnTo>
                    <a:pt x="884" y="336"/>
                  </a:lnTo>
                  <a:lnTo>
                    <a:pt x="875" y="355"/>
                  </a:lnTo>
                  <a:lnTo>
                    <a:pt x="867" y="372"/>
                  </a:lnTo>
                  <a:lnTo>
                    <a:pt x="857" y="390"/>
                  </a:lnTo>
                  <a:lnTo>
                    <a:pt x="845" y="407"/>
                  </a:lnTo>
                  <a:lnTo>
                    <a:pt x="833" y="425"/>
                  </a:lnTo>
                  <a:lnTo>
                    <a:pt x="820" y="441"/>
                  </a:lnTo>
                  <a:lnTo>
                    <a:pt x="807" y="458"/>
                  </a:lnTo>
                  <a:lnTo>
                    <a:pt x="791" y="473"/>
                  </a:lnTo>
                  <a:lnTo>
                    <a:pt x="777" y="488"/>
                  </a:lnTo>
                  <a:lnTo>
                    <a:pt x="759" y="503"/>
                  </a:lnTo>
                  <a:lnTo>
                    <a:pt x="742" y="516"/>
                  </a:lnTo>
                  <a:lnTo>
                    <a:pt x="723" y="531"/>
                  </a:lnTo>
                  <a:lnTo>
                    <a:pt x="704" y="542"/>
                  </a:lnTo>
                  <a:lnTo>
                    <a:pt x="683" y="554"/>
                  </a:lnTo>
                  <a:lnTo>
                    <a:pt x="662" y="565"/>
                  </a:lnTo>
                  <a:lnTo>
                    <a:pt x="640" y="576"/>
                  </a:lnTo>
                  <a:lnTo>
                    <a:pt x="617" y="586"/>
                  </a:lnTo>
                  <a:lnTo>
                    <a:pt x="596" y="593"/>
                  </a:lnTo>
                  <a:lnTo>
                    <a:pt x="572" y="600"/>
                  </a:lnTo>
                  <a:lnTo>
                    <a:pt x="551" y="606"/>
                  </a:lnTo>
                  <a:lnTo>
                    <a:pt x="527" y="612"/>
                  </a:lnTo>
                  <a:lnTo>
                    <a:pt x="504" y="616"/>
                  </a:lnTo>
                  <a:lnTo>
                    <a:pt x="481" y="619"/>
                  </a:lnTo>
                  <a:lnTo>
                    <a:pt x="458" y="622"/>
                  </a:lnTo>
                  <a:lnTo>
                    <a:pt x="435" y="623"/>
                  </a:lnTo>
                  <a:lnTo>
                    <a:pt x="411" y="623"/>
                  </a:lnTo>
                  <a:lnTo>
                    <a:pt x="388" y="622"/>
                  </a:lnTo>
                  <a:lnTo>
                    <a:pt x="365" y="621"/>
                  </a:lnTo>
                  <a:lnTo>
                    <a:pt x="342" y="618"/>
                  </a:lnTo>
                  <a:lnTo>
                    <a:pt x="319" y="615"/>
                  </a:lnTo>
                  <a:lnTo>
                    <a:pt x="297" y="610"/>
                  </a:lnTo>
                  <a:lnTo>
                    <a:pt x="275" y="605"/>
                  </a:lnTo>
                  <a:lnTo>
                    <a:pt x="253" y="599"/>
                  </a:lnTo>
                  <a:lnTo>
                    <a:pt x="232" y="593"/>
                  </a:lnTo>
                  <a:lnTo>
                    <a:pt x="210" y="584"/>
                  </a:lnTo>
                  <a:lnTo>
                    <a:pt x="189" y="576"/>
                  </a:lnTo>
                  <a:lnTo>
                    <a:pt x="169" y="565"/>
                  </a:lnTo>
                  <a:lnTo>
                    <a:pt x="149" y="555"/>
                  </a:lnTo>
                  <a:lnTo>
                    <a:pt x="130" y="544"/>
                  </a:lnTo>
                  <a:lnTo>
                    <a:pt x="111" y="532"/>
                  </a:lnTo>
                  <a:lnTo>
                    <a:pt x="92" y="519"/>
                  </a:lnTo>
                  <a:lnTo>
                    <a:pt x="75" y="504"/>
                  </a:lnTo>
                  <a:lnTo>
                    <a:pt x="59" y="490"/>
                  </a:lnTo>
                  <a:lnTo>
                    <a:pt x="43" y="475"/>
                  </a:lnTo>
                  <a:lnTo>
                    <a:pt x="27" y="458"/>
                  </a:lnTo>
                  <a:lnTo>
                    <a:pt x="13" y="441"/>
                  </a:lnTo>
                  <a:lnTo>
                    <a:pt x="0" y="423"/>
                  </a:lnTo>
                  <a:lnTo>
                    <a:pt x="2" y="435"/>
                  </a:lnTo>
                  <a:lnTo>
                    <a:pt x="23" y="462"/>
                  </a:lnTo>
                  <a:lnTo>
                    <a:pt x="44" y="488"/>
                  </a:lnTo>
                  <a:lnTo>
                    <a:pt x="66" y="513"/>
                  </a:lnTo>
                  <a:lnTo>
                    <a:pt x="91" y="536"/>
                  </a:lnTo>
                  <a:lnTo>
                    <a:pt x="114" y="560"/>
                  </a:lnTo>
                  <a:lnTo>
                    <a:pt x="140" y="581"/>
                  </a:lnTo>
                  <a:lnTo>
                    <a:pt x="168" y="602"/>
                  </a:lnTo>
                  <a:lnTo>
                    <a:pt x="194" y="621"/>
                  </a:lnTo>
                  <a:lnTo>
                    <a:pt x="221" y="639"/>
                  </a:lnTo>
                  <a:lnTo>
                    <a:pt x="252" y="657"/>
                  </a:lnTo>
                  <a:lnTo>
                    <a:pt x="281" y="673"/>
                  </a:lnTo>
                  <a:lnTo>
                    <a:pt x="311" y="687"/>
                  </a:lnTo>
                  <a:lnTo>
                    <a:pt x="342" y="700"/>
                  </a:lnTo>
                  <a:lnTo>
                    <a:pt x="374" y="713"/>
                  </a:lnTo>
                  <a:lnTo>
                    <a:pt x="406" y="725"/>
                  </a:lnTo>
                  <a:lnTo>
                    <a:pt x="437" y="734"/>
                  </a:lnTo>
                  <a:lnTo>
                    <a:pt x="471" y="744"/>
                  </a:lnTo>
                  <a:lnTo>
                    <a:pt x="503" y="751"/>
                  </a:lnTo>
                  <a:lnTo>
                    <a:pt x="538" y="757"/>
                  </a:lnTo>
                  <a:lnTo>
                    <a:pt x="571" y="763"/>
                  </a:lnTo>
                  <a:lnTo>
                    <a:pt x="606" y="767"/>
                  </a:lnTo>
                  <a:lnTo>
                    <a:pt x="639" y="769"/>
                  </a:lnTo>
                  <a:lnTo>
                    <a:pt x="674" y="770"/>
                  </a:lnTo>
                  <a:lnTo>
                    <a:pt x="709" y="770"/>
                  </a:lnTo>
                  <a:lnTo>
                    <a:pt x="743" y="769"/>
                  </a:lnTo>
                  <a:lnTo>
                    <a:pt x="780" y="767"/>
                  </a:lnTo>
                  <a:lnTo>
                    <a:pt x="815" y="763"/>
                  </a:lnTo>
                  <a:lnTo>
                    <a:pt x="849" y="758"/>
                  </a:lnTo>
                  <a:lnTo>
                    <a:pt x="884" y="751"/>
                  </a:lnTo>
                  <a:lnTo>
                    <a:pt x="919" y="744"/>
                  </a:lnTo>
                  <a:lnTo>
                    <a:pt x="954" y="735"/>
                  </a:lnTo>
                  <a:lnTo>
                    <a:pt x="987" y="724"/>
                  </a:lnTo>
                  <a:lnTo>
                    <a:pt x="1015" y="716"/>
                  </a:lnTo>
                  <a:lnTo>
                    <a:pt x="1036" y="725"/>
                  </a:lnTo>
                  <a:lnTo>
                    <a:pt x="1060" y="734"/>
                  </a:lnTo>
                  <a:lnTo>
                    <a:pt x="1083" y="741"/>
                  </a:lnTo>
                  <a:lnTo>
                    <a:pt x="1106" y="747"/>
                  </a:lnTo>
                  <a:lnTo>
                    <a:pt x="1129" y="754"/>
                  </a:lnTo>
                  <a:lnTo>
                    <a:pt x="1152" y="760"/>
                  </a:lnTo>
                  <a:lnTo>
                    <a:pt x="1177" y="764"/>
                  </a:lnTo>
                  <a:lnTo>
                    <a:pt x="1200" y="769"/>
                  </a:lnTo>
                  <a:lnTo>
                    <a:pt x="1225" y="773"/>
                  </a:lnTo>
                  <a:lnTo>
                    <a:pt x="1250" y="776"/>
                  </a:lnTo>
                  <a:lnTo>
                    <a:pt x="1274" y="779"/>
                  </a:lnTo>
                  <a:lnTo>
                    <a:pt x="1297" y="782"/>
                  </a:lnTo>
                  <a:lnTo>
                    <a:pt x="1322" y="782"/>
                  </a:lnTo>
                  <a:lnTo>
                    <a:pt x="1347" y="783"/>
                  </a:lnTo>
                  <a:lnTo>
                    <a:pt x="1371" y="783"/>
                  </a:lnTo>
                  <a:lnTo>
                    <a:pt x="1396" y="783"/>
                  </a:lnTo>
                  <a:lnTo>
                    <a:pt x="1421" y="782"/>
                  </a:lnTo>
                  <a:lnTo>
                    <a:pt x="1445" y="780"/>
                  </a:lnTo>
                  <a:lnTo>
                    <a:pt x="1471" y="777"/>
                  </a:lnTo>
                  <a:lnTo>
                    <a:pt x="1496" y="774"/>
                  </a:lnTo>
                  <a:lnTo>
                    <a:pt x="1521" y="771"/>
                  </a:lnTo>
                  <a:lnTo>
                    <a:pt x="1545" y="767"/>
                  </a:lnTo>
                  <a:lnTo>
                    <a:pt x="1570" y="761"/>
                  </a:lnTo>
                  <a:lnTo>
                    <a:pt x="1595" y="755"/>
                  </a:lnTo>
                  <a:lnTo>
                    <a:pt x="1618" y="750"/>
                  </a:lnTo>
                  <a:lnTo>
                    <a:pt x="1643" y="742"/>
                  </a:lnTo>
                  <a:lnTo>
                    <a:pt x="1667" y="735"/>
                  </a:lnTo>
                  <a:lnTo>
                    <a:pt x="1690" y="726"/>
                  </a:lnTo>
                  <a:lnTo>
                    <a:pt x="1715" y="718"/>
                  </a:lnTo>
                  <a:lnTo>
                    <a:pt x="1738" y="708"/>
                  </a:lnTo>
                  <a:lnTo>
                    <a:pt x="1762" y="697"/>
                  </a:lnTo>
                  <a:lnTo>
                    <a:pt x="1785" y="687"/>
                  </a:lnTo>
                  <a:lnTo>
                    <a:pt x="1808" y="674"/>
                  </a:lnTo>
                  <a:lnTo>
                    <a:pt x="1830" y="663"/>
                  </a:lnTo>
                  <a:lnTo>
                    <a:pt x="1851" y="650"/>
                  </a:lnTo>
                  <a:lnTo>
                    <a:pt x="1872" y="635"/>
                  </a:lnTo>
                  <a:lnTo>
                    <a:pt x="1891" y="622"/>
                  </a:lnTo>
                  <a:lnTo>
                    <a:pt x="1909" y="607"/>
                  </a:lnTo>
                  <a:lnTo>
                    <a:pt x="1928" y="593"/>
                  </a:lnTo>
                  <a:lnTo>
                    <a:pt x="1946" y="577"/>
                  </a:lnTo>
                  <a:lnTo>
                    <a:pt x="1962" y="561"/>
                  </a:lnTo>
                  <a:lnTo>
                    <a:pt x="1979" y="545"/>
                  </a:lnTo>
                  <a:lnTo>
                    <a:pt x="1995" y="528"/>
                  </a:lnTo>
                  <a:lnTo>
                    <a:pt x="2009" y="510"/>
                  </a:lnTo>
                  <a:lnTo>
                    <a:pt x="2024" y="493"/>
                  </a:lnTo>
                  <a:lnTo>
                    <a:pt x="2038" y="475"/>
                  </a:lnTo>
                  <a:lnTo>
                    <a:pt x="2053" y="458"/>
                  </a:lnTo>
                  <a:lnTo>
                    <a:pt x="2066" y="439"/>
                  </a:lnTo>
                  <a:lnTo>
                    <a:pt x="2065" y="426"/>
                  </a:lnTo>
                  <a:lnTo>
                    <a:pt x="2056" y="438"/>
                  </a:lnTo>
                  <a:lnTo>
                    <a:pt x="2049" y="448"/>
                  </a:lnTo>
                  <a:lnTo>
                    <a:pt x="2040" y="458"/>
                  </a:lnTo>
                  <a:lnTo>
                    <a:pt x="2031" y="468"/>
                  </a:lnTo>
                  <a:lnTo>
                    <a:pt x="2024" y="478"/>
                  </a:lnTo>
                  <a:lnTo>
                    <a:pt x="2015" y="487"/>
                  </a:lnTo>
                  <a:lnTo>
                    <a:pt x="2005" y="497"/>
                  </a:lnTo>
                  <a:lnTo>
                    <a:pt x="1996" y="506"/>
                  </a:lnTo>
                  <a:lnTo>
                    <a:pt x="1986" y="515"/>
                  </a:lnTo>
                  <a:lnTo>
                    <a:pt x="1976" y="523"/>
                  </a:lnTo>
                  <a:lnTo>
                    <a:pt x="1966" y="532"/>
                  </a:lnTo>
                  <a:lnTo>
                    <a:pt x="1954" y="541"/>
                  </a:lnTo>
                  <a:lnTo>
                    <a:pt x="1943" y="548"/>
                  </a:lnTo>
                  <a:lnTo>
                    <a:pt x="1931" y="555"/>
                  </a:lnTo>
                  <a:lnTo>
                    <a:pt x="1918" y="562"/>
                  </a:lnTo>
                  <a:lnTo>
                    <a:pt x="1905" y="570"/>
                  </a:lnTo>
                  <a:lnTo>
                    <a:pt x="1883" y="580"/>
                  </a:lnTo>
                  <a:lnTo>
                    <a:pt x="1860" y="590"/>
                  </a:lnTo>
                  <a:lnTo>
                    <a:pt x="1837" y="597"/>
                  </a:lnTo>
                  <a:lnTo>
                    <a:pt x="1814" y="605"/>
                  </a:lnTo>
                  <a:lnTo>
                    <a:pt x="1791" y="612"/>
                  </a:lnTo>
                  <a:lnTo>
                    <a:pt x="1767" y="616"/>
                  </a:lnTo>
                  <a:lnTo>
                    <a:pt x="1743" y="621"/>
                  </a:lnTo>
                  <a:lnTo>
                    <a:pt x="1719" y="623"/>
                  </a:lnTo>
                  <a:lnTo>
                    <a:pt x="1695" y="625"/>
                  </a:lnTo>
                  <a:lnTo>
                    <a:pt x="1672" y="626"/>
                  </a:lnTo>
                  <a:lnTo>
                    <a:pt x="1648" y="626"/>
                  </a:lnTo>
                  <a:lnTo>
                    <a:pt x="1624" y="625"/>
                  </a:lnTo>
                  <a:lnTo>
                    <a:pt x="1601" y="623"/>
                  </a:lnTo>
                  <a:lnTo>
                    <a:pt x="1576" y="621"/>
                  </a:lnTo>
                  <a:lnTo>
                    <a:pt x="1553" y="616"/>
                  </a:lnTo>
                  <a:lnTo>
                    <a:pt x="1529" y="612"/>
                  </a:lnTo>
                  <a:lnTo>
                    <a:pt x="1508" y="606"/>
                  </a:lnTo>
                  <a:lnTo>
                    <a:pt x="1486" y="600"/>
                  </a:lnTo>
                  <a:lnTo>
                    <a:pt x="1463" y="592"/>
                  </a:lnTo>
                  <a:lnTo>
                    <a:pt x="1441" y="583"/>
                  </a:lnTo>
                  <a:lnTo>
                    <a:pt x="1421" y="574"/>
                  </a:lnTo>
                  <a:lnTo>
                    <a:pt x="1400" y="564"/>
                  </a:lnTo>
                  <a:lnTo>
                    <a:pt x="1380" y="552"/>
                  </a:lnTo>
                  <a:lnTo>
                    <a:pt x="1360" y="541"/>
                  </a:lnTo>
                  <a:lnTo>
                    <a:pt x="1341" y="528"/>
                  </a:lnTo>
                  <a:lnTo>
                    <a:pt x="1324" y="513"/>
                  </a:lnTo>
                  <a:lnTo>
                    <a:pt x="1306" y="499"/>
                  </a:lnTo>
                  <a:lnTo>
                    <a:pt x="1289" y="483"/>
                  </a:lnTo>
                  <a:lnTo>
                    <a:pt x="1273" y="467"/>
                  </a:lnTo>
                  <a:lnTo>
                    <a:pt x="1258" y="449"/>
                  </a:lnTo>
                  <a:lnTo>
                    <a:pt x="1244" y="432"/>
                  </a:lnTo>
                  <a:lnTo>
                    <a:pt x="1231" y="413"/>
                  </a:lnTo>
                  <a:lnTo>
                    <a:pt x="1223" y="403"/>
                  </a:lnTo>
                  <a:lnTo>
                    <a:pt x="1216" y="393"/>
                  </a:lnTo>
                  <a:lnTo>
                    <a:pt x="1212" y="381"/>
                  </a:lnTo>
                  <a:lnTo>
                    <a:pt x="1205" y="371"/>
                  </a:lnTo>
                  <a:lnTo>
                    <a:pt x="1200" y="361"/>
                  </a:lnTo>
                  <a:lnTo>
                    <a:pt x="1194" y="349"/>
                  </a:lnTo>
                  <a:lnTo>
                    <a:pt x="1190" y="338"/>
                  </a:lnTo>
                  <a:lnTo>
                    <a:pt x="1187" y="327"/>
                  </a:lnTo>
                  <a:lnTo>
                    <a:pt x="1181" y="316"/>
                  </a:lnTo>
                  <a:lnTo>
                    <a:pt x="1179" y="304"/>
                  </a:lnTo>
                  <a:lnTo>
                    <a:pt x="1176" y="293"/>
                  </a:lnTo>
                  <a:lnTo>
                    <a:pt x="1173" y="282"/>
                  </a:lnTo>
                  <a:lnTo>
                    <a:pt x="1170" y="271"/>
                  </a:lnTo>
                  <a:lnTo>
                    <a:pt x="1168" y="259"/>
                  </a:lnTo>
                  <a:lnTo>
                    <a:pt x="1167" y="248"/>
                  </a:lnTo>
                  <a:lnTo>
                    <a:pt x="1165" y="237"/>
                  </a:lnTo>
                  <a:lnTo>
                    <a:pt x="1165" y="226"/>
                  </a:lnTo>
                  <a:lnTo>
                    <a:pt x="1164" y="214"/>
                  </a:lnTo>
                  <a:lnTo>
                    <a:pt x="1164" y="203"/>
                  </a:lnTo>
                  <a:lnTo>
                    <a:pt x="1164" y="191"/>
                  </a:lnTo>
                  <a:lnTo>
                    <a:pt x="1164" y="181"/>
                  </a:lnTo>
                  <a:lnTo>
                    <a:pt x="1165" y="169"/>
                  </a:lnTo>
                  <a:lnTo>
                    <a:pt x="1167" y="158"/>
                  </a:lnTo>
                  <a:lnTo>
                    <a:pt x="1168" y="146"/>
                  </a:lnTo>
                  <a:lnTo>
                    <a:pt x="1170" y="136"/>
                  </a:lnTo>
                  <a:lnTo>
                    <a:pt x="1171" y="124"/>
                  </a:lnTo>
                  <a:lnTo>
                    <a:pt x="1174" y="114"/>
                  </a:lnTo>
                  <a:lnTo>
                    <a:pt x="1177" y="103"/>
                  </a:lnTo>
                  <a:lnTo>
                    <a:pt x="1180" y="92"/>
                  </a:lnTo>
                  <a:lnTo>
                    <a:pt x="1184" y="81"/>
                  </a:lnTo>
                  <a:lnTo>
                    <a:pt x="1187" y="71"/>
                  </a:lnTo>
                  <a:lnTo>
                    <a:pt x="1192" y="59"/>
                  </a:lnTo>
                  <a:lnTo>
                    <a:pt x="1216"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0" name="Freeform 106"/>
            <p:cNvSpPr>
              <a:spLocks/>
            </p:cNvSpPr>
            <p:nvPr/>
          </p:nvSpPr>
          <p:spPr bwMode="auto">
            <a:xfrm>
              <a:off x="4853" y="2615"/>
              <a:ext cx="77" cy="79"/>
            </a:xfrm>
            <a:custGeom>
              <a:avLst/>
              <a:gdLst>
                <a:gd name="T0" fmla="*/ 8 w 77"/>
                <a:gd name="T1" fmla="*/ 78 h 79"/>
                <a:gd name="T2" fmla="*/ 21 w 77"/>
                <a:gd name="T3" fmla="*/ 71 h 79"/>
                <a:gd name="T4" fmla="*/ 33 w 77"/>
                <a:gd name="T5" fmla="*/ 64 h 79"/>
                <a:gd name="T6" fmla="*/ 41 w 77"/>
                <a:gd name="T7" fmla="*/ 55 h 79"/>
                <a:gd name="T8" fmla="*/ 50 w 77"/>
                <a:gd name="T9" fmla="*/ 46 h 79"/>
                <a:gd name="T10" fmla="*/ 56 w 77"/>
                <a:gd name="T11" fmla="*/ 37 h 79"/>
                <a:gd name="T12" fmla="*/ 63 w 77"/>
                <a:gd name="T13" fmla="*/ 27 h 79"/>
                <a:gd name="T14" fmla="*/ 69 w 77"/>
                <a:gd name="T15" fmla="*/ 17 h 79"/>
                <a:gd name="T16" fmla="*/ 76 w 77"/>
                <a:gd name="T17" fmla="*/ 7 h 79"/>
                <a:gd name="T18" fmla="*/ 62 w 77"/>
                <a:gd name="T19" fmla="*/ 0 h 79"/>
                <a:gd name="T20" fmla="*/ 54 w 77"/>
                <a:gd name="T21" fmla="*/ 10 h 79"/>
                <a:gd name="T22" fmla="*/ 47 w 77"/>
                <a:gd name="T23" fmla="*/ 20 h 79"/>
                <a:gd name="T24" fmla="*/ 41 w 77"/>
                <a:gd name="T25" fmla="*/ 29 h 79"/>
                <a:gd name="T26" fmla="*/ 36 w 77"/>
                <a:gd name="T27" fmla="*/ 37 h 79"/>
                <a:gd name="T28" fmla="*/ 28 w 77"/>
                <a:gd name="T29" fmla="*/ 45 h 79"/>
                <a:gd name="T30" fmla="*/ 20 w 77"/>
                <a:gd name="T31" fmla="*/ 52 h 79"/>
                <a:gd name="T32" fmla="*/ 11 w 77"/>
                <a:gd name="T33" fmla="*/ 58 h 79"/>
                <a:gd name="T34" fmla="*/ 0 w 77"/>
                <a:gd name="T35" fmla="*/ 65 h 79"/>
                <a:gd name="T36" fmla="*/ 8 w 77"/>
                <a:gd name="T37" fmla="*/ 78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79"/>
                <a:gd name="T59" fmla="*/ 77 w 77"/>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79">
                  <a:moveTo>
                    <a:pt x="8" y="78"/>
                  </a:moveTo>
                  <a:lnTo>
                    <a:pt x="21" y="71"/>
                  </a:lnTo>
                  <a:lnTo>
                    <a:pt x="33" y="64"/>
                  </a:lnTo>
                  <a:lnTo>
                    <a:pt x="41" y="55"/>
                  </a:lnTo>
                  <a:lnTo>
                    <a:pt x="50" y="46"/>
                  </a:lnTo>
                  <a:lnTo>
                    <a:pt x="56" y="37"/>
                  </a:lnTo>
                  <a:lnTo>
                    <a:pt x="63" y="27"/>
                  </a:lnTo>
                  <a:lnTo>
                    <a:pt x="69" y="17"/>
                  </a:lnTo>
                  <a:lnTo>
                    <a:pt x="76" y="7"/>
                  </a:lnTo>
                  <a:lnTo>
                    <a:pt x="62" y="0"/>
                  </a:lnTo>
                  <a:lnTo>
                    <a:pt x="54" y="10"/>
                  </a:lnTo>
                  <a:lnTo>
                    <a:pt x="47" y="20"/>
                  </a:lnTo>
                  <a:lnTo>
                    <a:pt x="41" y="29"/>
                  </a:lnTo>
                  <a:lnTo>
                    <a:pt x="36" y="37"/>
                  </a:lnTo>
                  <a:lnTo>
                    <a:pt x="28" y="45"/>
                  </a:lnTo>
                  <a:lnTo>
                    <a:pt x="20" y="52"/>
                  </a:lnTo>
                  <a:lnTo>
                    <a:pt x="11" y="58"/>
                  </a:lnTo>
                  <a:lnTo>
                    <a:pt x="0" y="65"/>
                  </a:lnTo>
                  <a:lnTo>
                    <a:pt x="8" y="7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1" name="Freeform 107"/>
            <p:cNvSpPr>
              <a:spLocks/>
            </p:cNvSpPr>
            <p:nvPr/>
          </p:nvSpPr>
          <p:spPr bwMode="auto">
            <a:xfrm>
              <a:off x="4579" y="2641"/>
              <a:ext cx="283" cy="82"/>
            </a:xfrm>
            <a:custGeom>
              <a:avLst/>
              <a:gdLst>
                <a:gd name="T0" fmla="*/ 2 w 283"/>
                <a:gd name="T1" fmla="*/ 13 h 82"/>
                <a:gd name="T2" fmla="*/ 18 w 283"/>
                <a:gd name="T3" fmla="*/ 29 h 82"/>
                <a:gd name="T4" fmla="*/ 36 w 283"/>
                <a:gd name="T5" fmla="*/ 40 h 82"/>
                <a:gd name="T6" fmla="*/ 53 w 283"/>
                <a:gd name="T7" fmla="*/ 52 h 82"/>
                <a:gd name="T8" fmla="*/ 72 w 283"/>
                <a:gd name="T9" fmla="*/ 61 h 82"/>
                <a:gd name="T10" fmla="*/ 91 w 283"/>
                <a:gd name="T11" fmla="*/ 68 h 82"/>
                <a:gd name="T12" fmla="*/ 110 w 283"/>
                <a:gd name="T13" fmla="*/ 74 h 82"/>
                <a:gd name="T14" fmla="*/ 127 w 283"/>
                <a:gd name="T15" fmla="*/ 78 h 82"/>
                <a:gd name="T16" fmla="*/ 146 w 283"/>
                <a:gd name="T17" fmla="*/ 80 h 82"/>
                <a:gd name="T18" fmla="*/ 163 w 283"/>
                <a:gd name="T19" fmla="*/ 81 h 82"/>
                <a:gd name="T20" fmla="*/ 182 w 283"/>
                <a:gd name="T21" fmla="*/ 80 h 82"/>
                <a:gd name="T22" fmla="*/ 199 w 283"/>
                <a:gd name="T23" fmla="*/ 78 h 82"/>
                <a:gd name="T24" fmla="*/ 217 w 283"/>
                <a:gd name="T25" fmla="*/ 75 h 82"/>
                <a:gd name="T26" fmla="*/ 234 w 283"/>
                <a:gd name="T27" fmla="*/ 71 h 82"/>
                <a:gd name="T28" fmla="*/ 250 w 283"/>
                <a:gd name="T29" fmla="*/ 65 h 82"/>
                <a:gd name="T30" fmla="*/ 266 w 283"/>
                <a:gd name="T31" fmla="*/ 59 h 82"/>
                <a:gd name="T32" fmla="*/ 282 w 283"/>
                <a:gd name="T33" fmla="*/ 52 h 82"/>
                <a:gd name="T34" fmla="*/ 272 w 283"/>
                <a:gd name="T35" fmla="*/ 39 h 82"/>
                <a:gd name="T36" fmla="*/ 259 w 283"/>
                <a:gd name="T37" fmla="*/ 45 h 82"/>
                <a:gd name="T38" fmla="*/ 243 w 283"/>
                <a:gd name="T39" fmla="*/ 50 h 82"/>
                <a:gd name="T40" fmla="*/ 228 w 283"/>
                <a:gd name="T41" fmla="*/ 55 h 82"/>
                <a:gd name="T42" fmla="*/ 213 w 283"/>
                <a:gd name="T43" fmla="*/ 59 h 82"/>
                <a:gd name="T44" fmla="*/ 197 w 283"/>
                <a:gd name="T45" fmla="*/ 62 h 82"/>
                <a:gd name="T46" fmla="*/ 181 w 283"/>
                <a:gd name="T47" fmla="*/ 65 h 82"/>
                <a:gd name="T48" fmla="*/ 163 w 283"/>
                <a:gd name="T49" fmla="*/ 65 h 82"/>
                <a:gd name="T50" fmla="*/ 147 w 283"/>
                <a:gd name="T51" fmla="*/ 65 h 82"/>
                <a:gd name="T52" fmla="*/ 130 w 283"/>
                <a:gd name="T53" fmla="*/ 62 h 82"/>
                <a:gd name="T54" fmla="*/ 114 w 283"/>
                <a:gd name="T55" fmla="*/ 59 h 82"/>
                <a:gd name="T56" fmla="*/ 98 w 283"/>
                <a:gd name="T57" fmla="*/ 55 h 82"/>
                <a:gd name="T58" fmla="*/ 81 w 283"/>
                <a:gd name="T59" fmla="*/ 48 h 82"/>
                <a:gd name="T60" fmla="*/ 63 w 283"/>
                <a:gd name="T61" fmla="*/ 39 h 82"/>
                <a:gd name="T62" fmla="*/ 47 w 283"/>
                <a:gd name="T63" fmla="*/ 29 h 82"/>
                <a:gd name="T64" fmla="*/ 31 w 283"/>
                <a:gd name="T65" fmla="*/ 16 h 82"/>
                <a:gd name="T66" fmla="*/ 15 w 283"/>
                <a:gd name="T67" fmla="*/ 2 h 82"/>
                <a:gd name="T68" fmla="*/ 15 w 283"/>
                <a:gd name="T69" fmla="*/ 1 h 82"/>
                <a:gd name="T70" fmla="*/ 15 w 283"/>
                <a:gd name="T71" fmla="*/ 2 h 82"/>
                <a:gd name="T72" fmla="*/ 13 w 283"/>
                <a:gd name="T73" fmla="*/ 0 h 82"/>
                <a:gd name="T74" fmla="*/ 8 w 283"/>
                <a:gd name="T75" fmla="*/ 0 h 82"/>
                <a:gd name="T76" fmla="*/ 5 w 283"/>
                <a:gd name="T77" fmla="*/ 1 h 82"/>
                <a:gd name="T78" fmla="*/ 2 w 283"/>
                <a:gd name="T79" fmla="*/ 1 h 82"/>
                <a:gd name="T80" fmla="*/ 1 w 283"/>
                <a:gd name="T81" fmla="*/ 4 h 82"/>
                <a:gd name="T82" fmla="*/ 0 w 283"/>
                <a:gd name="T83" fmla="*/ 7 h 82"/>
                <a:gd name="T84" fmla="*/ 0 w 283"/>
                <a:gd name="T85" fmla="*/ 10 h 82"/>
                <a:gd name="T86" fmla="*/ 2 w 283"/>
                <a:gd name="T87" fmla="*/ 13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3"/>
                <a:gd name="T133" fmla="*/ 0 h 82"/>
                <a:gd name="T134" fmla="*/ 283 w 283"/>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3" h="82">
                  <a:moveTo>
                    <a:pt x="2" y="13"/>
                  </a:moveTo>
                  <a:lnTo>
                    <a:pt x="18" y="29"/>
                  </a:lnTo>
                  <a:lnTo>
                    <a:pt x="36" y="40"/>
                  </a:lnTo>
                  <a:lnTo>
                    <a:pt x="53" y="52"/>
                  </a:lnTo>
                  <a:lnTo>
                    <a:pt x="72" y="61"/>
                  </a:lnTo>
                  <a:lnTo>
                    <a:pt x="91" y="68"/>
                  </a:lnTo>
                  <a:lnTo>
                    <a:pt x="110" y="74"/>
                  </a:lnTo>
                  <a:lnTo>
                    <a:pt x="127" y="78"/>
                  </a:lnTo>
                  <a:lnTo>
                    <a:pt x="146" y="80"/>
                  </a:lnTo>
                  <a:lnTo>
                    <a:pt x="163" y="81"/>
                  </a:lnTo>
                  <a:lnTo>
                    <a:pt x="182" y="80"/>
                  </a:lnTo>
                  <a:lnTo>
                    <a:pt x="199" y="78"/>
                  </a:lnTo>
                  <a:lnTo>
                    <a:pt x="217" y="75"/>
                  </a:lnTo>
                  <a:lnTo>
                    <a:pt x="234" y="71"/>
                  </a:lnTo>
                  <a:lnTo>
                    <a:pt x="250" y="65"/>
                  </a:lnTo>
                  <a:lnTo>
                    <a:pt x="266" y="59"/>
                  </a:lnTo>
                  <a:lnTo>
                    <a:pt x="282" y="52"/>
                  </a:lnTo>
                  <a:lnTo>
                    <a:pt x="272" y="39"/>
                  </a:lnTo>
                  <a:lnTo>
                    <a:pt x="259" y="45"/>
                  </a:lnTo>
                  <a:lnTo>
                    <a:pt x="243" y="50"/>
                  </a:lnTo>
                  <a:lnTo>
                    <a:pt x="228" y="55"/>
                  </a:lnTo>
                  <a:lnTo>
                    <a:pt x="213" y="59"/>
                  </a:lnTo>
                  <a:lnTo>
                    <a:pt x="197" y="62"/>
                  </a:lnTo>
                  <a:lnTo>
                    <a:pt x="181" y="65"/>
                  </a:lnTo>
                  <a:lnTo>
                    <a:pt x="163" y="65"/>
                  </a:lnTo>
                  <a:lnTo>
                    <a:pt x="147" y="65"/>
                  </a:lnTo>
                  <a:lnTo>
                    <a:pt x="130" y="62"/>
                  </a:lnTo>
                  <a:lnTo>
                    <a:pt x="114" y="59"/>
                  </a:lnTo>
                  <a:lnTo>
                    <a:pt x="98" y="55"/>
                  </a:lnTo>
                  <a:lnTo>
                    <a:pt x="81" y="48"/>
                  </a:lnTo>
                  <a:lnTo>
                    <a:pt x="63" y="39"/>
                  </a:lnTo>
                  <a:lnTo>
                    <a:pt x="47" y="29"/>
                  </a:lnTo>
                  <a:lnTo>
                    <a:pt x="31" y="16"/>
                  </a:lnTo>
                  <a:lnTo>
                    <a:pt x="15" y="2"/>
                  </a:lnTo>
                  <a:lnTo>
                    <a:pt x="15" y="1"/>
                  </a:lnTo>
                  <a:lnTo>
                    <a:pt x="15" y="2"/>
                  </a:lnTo>
                  <a:lnTo>
                    <a:pt x="13" y="0"/>
                  </a:lnTo>
                  <a:lnTo>
                    <a:pt x="8" y="0"/>
                  </a:lnTo>
                  <a:lnTo>
                    <a:pt x="5" y="1"/>
                  </a:lnTo>
                  <a:lnTo>
                    <a:pt x="2" y="1"/>
                  </a:lnTo>
                  <a:lnTo>
                    <a:pt x="1" y="4"/>
                  </a:lnTo>
                  <a:lnTo>
                    <a:pt x="0" y="7"/>
                  </a:lnTo>
                  <a:lnTo>
                    <a:pt x="0" y="10"/>
                  </a:lnTo>
                  <a:lnTo>
                    <a:pt x="2" y="13"/>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2" name="Freeform 108"/>
            <p:cNvSpPr>
              <a:spLocks/>
            </p:cNvSpPr>
            <p:nvPr/>
          </p:nvSpPr>
          <p:spPr bwMode="auto">
            <a:xfrm>
              <a:off x="4549" y="2615"/>
              <a:ext cx="46" cy="39"/>
            </a:xfrm>
            <a:custGeom>
              <a:avLst/>
              <a:gdLst>
                <a:gd name="T0" fmla="*/ 17 w 46"/>
                <a:gd name="T1" fmla="*/ 4 h 39"/>
                <a:gd name="T2" fmla="*/ 2 w 46"/>
                <a:gd name="T3" fmla="*/ 14 h 39"/>
                <a:gd name="T4" fmla="*/ 32 w 46"/>
                <a:gd name="T5" fmla="*/ 38 h 39"/>
                <a:gd name="T6" fmla="*/ 45 w 46"/>
                <a:gd name="T7" fmla="*/ 27 h 39"/>
                <a:gd name="T8" fmla="*/ 15 w 46"/>
                <a:gd name="T9" fmla="*/ 2 h 39"/>
                <a:gd name="T10" fmla="*/ 1 w 46"/>
                <a:gd name="T11" fmla="*/ 11 h 39"/>
                <a:gd name="T12" fmla="*/ 15 w 46"/>
                <a:gd name="T13" fmla="*/ 2 h 39"/>
                <a:gd name="T14" fmla="*/ 11 w 46"/>
                <a:gd name="T15" fmla="*/ 0 h 39"/>
                <a:gd name="T16" fmla="*/ 8 w 46"/>
                <a:gd name="T17" fmla="*/ 0 h 39"/>
                <a:gd name="T18" fmla="*/ 4 w 46"/>
                <a:gd name="T19" fmla="*/ 1 h 39"/>
                <a:gd name="T20" fmla="*/ 2 w 46"/>
                <a:gd name="T21" fmla="*/ 2 h 39"/>
                <a:gd name="T22" fmla="*/ 1 w 46"/>
                <a:gd name="T23" fmla="*/ 5 h 39"/>
                <a:gd name="T24" fmla="*/ 0 w 46"/>
                <a:gd name="T25" fmla="*/ 8 h 39"/>
                <a:gd name="T26" fmla="*/ 0 w 46"/>
                <a:gd name="T27" fmla="*/ 11 h 39"/>
                <a:gd name="T28" fmla="*/ 2 w 46"/>
                <a:gd name="T29" fmla="*/ 14 h 39"/>
                <a:gd name="T30" fmla="*/ 17 w 46"/>
                <a:gd name="T31" fmla="*/ 4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39"/>
                <a:gd name="T50" fmla="*/ 46 w 46"/>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39">
                  <a:moveTo>
                    <a:pt x="17" y="4"/>
                  </a:moveTo>
                  <a:lnTo>
                    <a:pt x="2" y="14"/>
                  </a:lnTo>
                  <a:lnTo>
                    <a:pt x="32" y="38"/>
                  </a:lnTo>
                  <a:lnTo>
                    <a:pt x="45" y="27"/>
                  </a:lnTo>
                  <a:lnTo>
                    <a:pt x="15" y="2"/>
                  </a:lnTo>
                  <a:lnTo>
                    <a:pt x="1" y="11"/>
                  </a:lnTo>
                  <a:lnTo>
                    <a:pt x="15" y="2"/>
                  </a:lnTo>
                  <a:lnTo>
                    <a:pt x="11" y="0"/>
                  </a:lnTo>
                  <a:lnTo>
                    <a:pt x="8" y="0"/>
                  </a:lnTo>
                  <a:lnTo>
                    <a:pt x="4" y="1"/>
                  </a:lnTo>
                  <a:lnTo>
                    <a:pt x="2" y="2"/>
                  </a:lnTo>
                  <a:lnTo>
                    <a:pt x="1" y="5"/>
                  </a:lnTo>
                  <a:lnTo>
                    <a:pt x="0" y="8"/>
                  </a:lnTo>
                  <a:lnTo>
                    <a:pt x="0" y="11"/>
                  </a:lnTo>
                  <a:lnTo>
                    <a:pt x="2" y="14"/>
                  </a:lnTo>
                  <a:lnTo>
                    <a:pt x="17" y="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3" name="Freeform 109"/>
            <p:cNvSpPr>
              <a:spLocks/>
            </p:cNvSpPr>
            <p:nvPr/>
          </p:nvSpPr>
          <p:spPr bwMode="auto">
            <a:xfrm>
              <a:off x="4363" y="2621"/>
              <a:ext cx="261" cy="570"/>
            </a:xfrm>
            <a:custGeom>
              <a:avLst/>
              <a:gdLst>
                <a:gd name="T0" fmla="*/ 30 w 261"/>
                <a:gd name="T1" fmla="*/ 557 h 570"/>
                <a:gd name="T2" fmla="*/ 70 w 261"/>
                <a:gd name="T3" fmla="*/ 533 h 570"/>
                <a:gd name="T4" fmla="*/ 108 w 261"/>
                <a:gd name="T5" fmla="*/ 505 h 570"/>
                <a:gd name="T6" fmla="*/ 140 w 261"/>
                <a:gd name="T7" fmla="*/ 475 h 570"/>
                <a:gd name="T8" fmla="*/ 170 w 261"/>
                <a:gd name="T9" fmla="*/ 443 h 570"/>
                <a:gd name="T10" fmla="*/ 195 w 261"/>
                <a:gd name="T11" fmla="*/ 410 h 570"/>
                <a:gd name="T12" fmla="*/ 217 w 261"/>
                <a:gd name="T13" fmla="*/ 373 h 570"/>
                <a:gd name="T14" fmla="*/ 234 w 261"/>
                <a:gd name="T15" fmla="*/ 336 h 570"/>
                <a:gd name="T16" fmla="*/ 247 w 261"/>
                <a:gd name="T17" fmla="*/ 298 h 570"/>
                <a:gd name="T18" fmla="*/ 256 w 261"/>
                <a:gd name="T19" fmla="*/ 259 h 570"/>
                <a:gd name="T20" fmla="*/ 259 w 261"/>
                <a:gd name="T21" fmla="*/ 218 h 570"/>
                <a:gd name="T22" fmla="*/ 259 w 261"/>
                <a:gd name="T23" fmla="*/ 178 h 570"/>
                <a:gd name="T24" fmla="*/ 254 w 261"/>
                <a:gd name="T25" fmla="*/ 139 h 570"/>
                <a:gd name="T26" fmla="*/ 246 w 261"/>
                <a:gd name="T27" fmla="*/ 98 h 570"/>
                <a:gd name="T28" fmla="*/ 231 w 261"/>
                <a:gd name="T29" fmla="*/ 57 h 570"/>
                <a:gd name="T30" fmla="*/ 212 w 261"/>
                <a:gd name="T31" fmla="*/ 18 h 570"/>
                <a:gd name="T32" fmla="*/ 186 w 261"/>
                <a:gd name="T33" fmla="*/ 7 h 570"/>
                <a:gd name="T34" fmla="*/ 206 w 261"/>
                <a:gd name="T35" fmla="*/ 44 h 570"/>
                <a:gd name="T36" fmla="*/ 221 w 261"/>
                <a:gd name="T37" fmla="*/ 82 h 570"/>
                <a:gd name="T38" fmla="*/ 233 w 261"/>
                <a:gd name="T39" fmla="*/ 121 h 570"/>
                <a:gd name="T40" fmla="*/ 240 w 261"/>
                <a:gd name="T41" fmla="*/ 160 h 570"/>
                <a:gd name="T42" fmla="*/ 241 w 261"/>
                <a:gd name="T43" fmla="*/ 199 h 570"/>
                <a:gd name="T44" fmla="*/ 240 w 261"/>
                <a:gd name="T45" fmla="*/ 237 h 570"/>
                <a:gd name="T46" fmla="*/ 234 w 261"/>
                <a:gd name="T47" fmla="*/ 276 h 570"/>
                <a:gd name="T48" fmla="*/ 222 w 261"/>
                <a:gd name="T49" fmla="*/ 313 h 570"/>
                <a:gd name="T50" fmla="*/ 209 w 261"/>
                <a:gd name="T51" fmla="*/ 350 h 570"/>
                <a:gd name="T52" fmla="*/ 191 w 261"/>
                <a:gd name="T53" fmla="*/ 385 h 570"/>
                <a:gd name="T54" fmla="*/ 167 w 261"/>
                <a:gd name="T55" fmla="*/ 418 h 570"/>
                <a:gd name="T56" fmla="*/ 141 w 261"/>
                <a:gd name="T57" fmla="*/ 450 h 570"/>
                <a:gd name="T58" fmla="*/ 111 w 261"/>
                <a:gd name="T59" fmla="*/ 479 h 570"/>
                <a:gd name="T60" fmla="*/ 78 w 261"/>
                <a:gd name="T61" fmla="*/ 508 h 570"/>
                <a:gd name="T62" fmla="*/ 40 w 261"/>
                <a:gd name="T63" fmla="*/ 533 h 570"/>
                <a:gd name="T64" fmla="*/ 0 w 261"/>
                <a:gd name="T65" fmla="*/ 556 h 5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1"/>
                <a:gd name="T100" fmla="*/ 0 h 570"/>
                <a:gd name="T101" fmla="*/ 261 w 261"/>
                <a:gd name="T102" fmla="*/ 570 h 5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1" h="570">
                  <a:moveTo>
                    <a:pt x="8" y="569"/>
                  </a:moveTo>
                  <a:lnTo>
                    <a:pt x="30" y="557"/>
                  </a:lnTo>
                  <a:lnTo>
                    <a:pt x="50" y="546"/>
                  </a:lnTo>
                  <a:lnTo>
                    <a:pt x="70" y="533"/>
                  </a:lnTo>
                  <a:lnTo>
                    <a:pt x="89" y="520"/>
                  </a:lnTo>
                  <a:lnTo>
                    <a:pt x="108" y="505"/>
                  </a:lnTo>
                  <a:lnTo>
                    <a:pt x="124" y="491"/>
                  </a:lnTo>
                  <a:lnTo>
                    <a:pt x="140" y="475"/>
                  </a:lnTo>
                  <a:lnTo>
                    <a:pt x="156" y="459"/>
                  </a:lnTo>
                  <a:lnTo>
                    <a:pt x="170" y="443"/>
                  </a:lnTo>
                  <a:lnTo>
                    <a:pt x="183" y="426"/>
                  </a:lnTo>
                  <a:lnTo>
                    <a:pt x="195" y="410"/>
                  </a:lnTo>
                  <a:lnTo>
                    <a:pt x="206" y="392"/>
                  </a:lnTo>
                  <a:lnTo>
                    <a:pt x="217" y="373"/>
                  </a:lnTo>
                  <a:lnTo>
                    <a:pt x="225" y="355"/>
                  </a:lnTo>
                  <a:lnTo>
                    <a:pt x="234" y="336"/>
                  </a:lnTo>
                  <a:lnTo>
                    <a:pt x="241" y="317"/>
                  </a:lnTo>
                  <a:lnTo>
                    <a:pt x="247" y="298"/>
                  </a:lnTo>
                  <a:lnTo>
                    <a:pt x="251" y="278"/>
                  </a:lnTo>
                  <a:lnTo>
                    <a:pt x="256" y="259"/>
                  </a:lnTo>
                  <a:lnTo>
                    <a:pt x="257" y="239"/>
                  </a:lnTo>
                  <a:lnTo>
                    <a:pt x="259" y="218"/>
                  </a:lnTo>
                  <a:lnTo>
                    <a:pt x="260" y="199"/>
                  </a:lnTo>
                  <a:lnTo>
                    <a:pt x="259" y="178"/>
                  </a:lnTo>
                  <a:lnTo>
                    <a:pt x="257" y="157"/>
                  </a:lnTo>
                  <a:lnTo>
                    <a:pt x="254" y="139"/>
                  </a:lnTo>
                  <a:lnTo>
                    <a:pt x="251" y="118"/>
                  </a:lnTo>
                  <a:lnTo>
                    <a:pt x="246" y="98"/>
                  </a:lnTo>
                  <a:lnTo>
                    <a:pt x="240" y="78"/>
                  </a:lnTo>
                  <a:lnTo>
                    <a:pt x="231" y="57"/>
                  </a:lnTo>
                  <a:lnTo>
                    <a:pt x="222" y="39"/>
                  </a:lnTo>
                  <a:lnTo>
                    <a:pt x="212" y="18"/>
                  </a:lnTo>
                  <a:lnTo>
                    <a:pt x="201" y="0"/>
                  </a:lnTo>
                  <a:lnTo>
                    <a:pt x="186" y="7"/>
                  </a:lnTo>
                  <a:lnTo>
                    <a:pt x="196" y="26"/>
                  </a:lnTo>
                  <a:lnTo>
                    <a:pt x="206" y="44"/>
                  </a:lnTo>
                  <a:lnTo>
                    <a:pt x="215" y="63"/>
                  </a:lnTo>
                  <a:lnTo>
                    <a:pt x="221" y="82"/>
                  </a:lnTo>
                  <a:lnTo>
                    <a:pt x="228" y="101"/>
                  </a:lnTo>
                  <a:lnTo>
                    <a:pt x="233" y="121"/>
                  </a:lnTo>
                  <a:lnTo>
                    <a:pt x="237" y="142"/>
                  </a:lnTo>
                  <a:lnTo>
                    <a:pt x="240" y="160"/>
                  </a:lnTo>
                  <a:lnTo>
                    <a:pt x="241" y="179"/>
                  </a:lnTo>
                  <a:lnTo>
                    <a:pt x="241" y="199"/>
                  </a:lnTo>
                  <a:lnTo>
                    <a:pt x="241" y="218"/>
                  </a:lnTo>
                  <a:lnTo>
                    <a:pt x="240" y="237"/>
                  </a:lnTo>
                  <a:lnTo>
                    <a:pt x="238" y="257"/>
                  </a:lnTo>
                  <a:lnTo>
                    <a:pt x="234" y="276"/>
                  </a:lnTo>
                  <a:lnTo>
                    <a:pt x="230" y="294"/>
                  </a:lnTo>
                  <a:lnTo>
                    <a:pt x="222" y="313"/>
                  </a:lnTo>
                  <a:lnTo>
                    <a:pt x="217" y="331"/>
                  </a:lnTo>
                  <a:lnTo>
                    <a:pt x="209" y="350"/>
                  </a:lnTo>
                  <a:lnTo>
                    <a:pt x="199" y="368"/>
                  </a:lnTo>
                  <a:lnTo>
                    <a:pt x="191" y="385"/>
                  </a:lnTo>
                  <a:lnTo>
                    <a:pt x="179" y="401"/>
                  </a:lnTo>
                  <a:lnTo>
                    <a:pt x="167" y="418"/>
                  </a:lnTo>
                  <a:lnTo>
                    <a:pt x="156" y="434"/>
                  </a:lnTo>
                  <a:lnTo>
                    <a:pt x="141" y="450"/>
                  </a:lnTo>
                  <a:lnTo>
                    <a:pt x="127" y="465"/>
                  </a:lnTo>
                  <a:lnTo>
                    <a:pt x="111" y="479"/>
                  </a:lnTo>
                  <a:lnTo>
                    <a:pt x="95" y="494"/>
                  </a:lnTo>
                  <a:lnTo>
                    <a:pt x="78" y="508"/>
                  </a:lnTo>
                  <a:lnTo>
                    <a:pt x="60" y="521"/>
                  </a:lnTo>
                  <a:lnTo>
                    <a:pt x="40" y="533"/>
                  </a:lnTo>
                  <a:lnTo>
                    <a:pt x="20" y="544"/>
                  </a:lnTo>
                  <a:lnTo>
                    <a:pt x="0" y="556"/>
                  </a:lnTo>
                  <a:lnTo>
                    <a:pt x="8" y="569"/>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4" name="Freeform 110"/>
            <p:cNvSpPr>
              <a:spLocks/>
            </p:cNvSpPr>
            <p:nvPr/>
          </p:nvSpPr>
          <p:spPr bwMode="auto">
            <a:xfrm>
              <a:off x="3696" y="3034"/>
              <a:ext cx="676" cy="216"/>
            </a:xfrm>
            <a:custGeom>
              <a:avLst/>
              <a:gdLst>
                <a:gd name="T0" fmla="*/ 1 w 676"/>
                <a:gd name="T1" fmla="*/ 11 h 216"/>
                <a:gd name="T2" fmla="*/ 30 w 676"/>
                <a:gd name="T3" fmla="*/ 47 h 216"/>
                <a:gd name="T4" fmla="*/ 62 w 676"/>
                <a:gd name="T5" fmla="*/ 79 h 216"/>
                <a:gd name="T6" fmla="*/ 95 w 676"/>
                <a:gd name="T7" fmla="*/ 108 h 216"/>
                <a:gd name="T8" fmla="*/ 133 w 676"/>
                <a:gd name="T9" fmla="*/ 134 h 216"/>
                <a:gd name="T10" fmla="*/ 173 w 676"/>
                <a:gd name="T11" fmla="*/ 156 h 216"/>
                <a:gd name="T12" fmla="*/ 216 w 676"/>
                <a:gd name="T13" fmla="*/ 176 h 216"/>
                <a:gd name="T14" fmla="*/ 259 w 676"/>
                <a:gd name="T15" fmla="*/ 190 h 216"/>
                <a:gd name="T16" fmla="*/ 302 w 676"/>
                <a:gd name="T17" fmla="*/ 202 h 216"/>
                <a:gd name="T18" fmla="*/ 349 w 676"/>
                <a:gd name="T19" fmla="*/ 209 h 216"/>
                <a:gd name="T20" fmla="*/ 397 w 676"/>
                <a:gd name="T21" fmla="*/ 214 h 216"/>
                <a:gd name="T22" fmla="*/ 443 w 676"/>
                <a:gd name="T23" fmla="*/ 215 h 216"/>
                <a:gd name="T24" fmla="*/ 491 w 676"/>
                <a:gd name="T25" fmla="*/ 211 h 216"/>
                <a:gd name="T26" fmla="*/ 537 w 676"/>
                <a:gd name="T27" fmla="*/ 203 h 216"/>
                <a:gd name="T28" fmla="*/ 585 w 676"/>
                <a:gd name="T29" fmla="*/ 192 h 216"/>
                <a:gd name="T30" fmla="*/ 630 w 676"/>
                <a:gd name="T31" fmla="*/ 176 h 216"/>
                <a:gd name="T32" fmla="*/ 675 w 676"/>
                <a:gd name="T33" fmla="*/ 156 h 216"/>
                <a:gd name="T34" fmla="*/ 645 w 676"/>
                <a:gd name="T35" fmla="*/ 153 h 216"/>
                <a:gd name="T36" fmla="*/ 601 w 676"/>
                <a:gd name="T37" fmla="*/ 170 h 216"/>
                <a:gd name="T38" fmla="*/ 556 w 676"/>
                <a:gd name="T39" fmla="*/ 183 h 216"/>
                <a:gd name="T40" fmla="*/ 511 w 676"/>
                <a:gd name="T41" fmla="*/ 193 h 216"/>
                <a:gd name="T42" fmla="*/ 465 w 676"/>
                <a:gd name="T43" fmla="*/ 198 h 216"/>
                <a:gd name="T44" fmla="*/ 420 w 676"/>
                <a:gd name="T45" fmla="*/ 199 h 216"/>
                <a:gd name="T46" fmla="*/ 375 w 676"/>
                <a:gd name="T47" fmla="*/ 198 h 216"/>
                <a:gd name="T48" fmla="*/ 330 w 676"/>
                <a:gd name="T49" fmla="*/ 190 h 216"/>
                <a:gd name="T50" fmla="*/ 287 w 676"/>
                <a:gd name="T51" fmla="*/ 182 h 216"/>
                <a:gd name="T52" fmla="*/ 243 w 676"/>
                <a:gd name="T53" fmla="*/ 169 h 216"/>
                <a:gd name="T54" fmla="*/ 202 w 676"/>
                <a:gd name="T55" fmla="*/ 153 h 216"/>
                <a:gd name="T56" fmla="*/ 163 w 676"/>
                <a:gd name="T57" fmla="*/ 133 h 216"/>
                <a:gd name="T58" fmla="*/ 126 w 676"/>
                <a:gd name="T59" fmla="*/ 109 h 216"/>
                <a:gd name="T60" fmla="*/ 91 w 676"/>
                <a:gd name="T61" fmla="*/ 82 h 216"/>
                <a:gd name="T62" fmla="*/ 59 w 676"/>
                <a:gd name="T63" fmla="*/ 53 h 216"/>
                <a:gd name="T64" fmla="*/ 30 w 676"/>
                <a:gd name="T65" fmla="*/ 20 h 216"/>
                <a:gd name="T66" fmla="*/ 0 w 676"/>
                <a:gd name="T67" fmla="*/ 8 h 216"/>
                <a:gd name="T68" fmla="*/ 14 w 676"/>
                <a:gd name="T69" fmla="*/ 1 h 216"/>
                <a:gd name="T70" fmla="*/ 7 w 676"/>
                <a:gd name="T71" fmla="*/ 0 h 216"/>
                <a:gd name="T72" fmla="*/ 1 w 676"/>
                <a:gd name="T73" fmla="*/ 2 h 216"/>
                <a:gd name="T74" fmla="*/ 0 w 676"/>
                <a:gd name="T75" fmla="*/ 8 h 216"/>
                <a:gd name="T76" fmla="*/ 18 w 676"/>
                <a:gd name="T77" fmla="*/ 5 h 2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6"/>
                <a:gd name="T118" fmla="*/ 0 h 216"/>
                <a:gd name="T119" fmla="*/ 676 w 676"/>
                <a:gd name="T120" fmla="*/ 216 h 2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6" h="216">
                  <a:moveTo>
                    <a:pt x="18" y="5"/>
                  </a:moveTo>
                  <a:lnTo>
                    <a:pt x="1" y="11"/>
                  </a:lnTo>
                  <a:lnTo>
                    <a:pt x="15" y="30"/>
                  </a:lnTo>
                  <a:lnTo>
                    <a:pt x="30" y="47"/>
                  </a:lnTo>
                  <a:lnTo>
                    <a:pt x="46" y="63"/>
                  </a:lnTo>
                  <a:lnTo>
                    <a:pt x="62" y="79"/>
                  </a:lnTo>
                  <a:lnTo>
                    <a:pt x="79" y="94"/>
                  </a:lnTo>
                  <a:lnTo>
                    <a:pt x="95" y="108"/>
                  </a:lnTo>
                  <a:lnTo>
                    <a:pt x="114" y="122"/>
                  </a:lnTo>
                  <a:lnTo>
                    <a:pt x="133" y="134"/>
                  </a:lnTo>
                  <a:lnTo>
                    <a:pt x="153" y="146"/>
                  </a:lnTo>
                  <a:lnTo>
                    <a:pt x="173" y="156"/>
                  </a:lnTo>
                  <a:lnTo>
                    <a:pt x="194" y="166"/>
                  </a:lnTo>
                  <a:lnTo>
                    <a:pt x="216" y="176"/>
                  </a:lnTo>
                  <a:lnTo>
                    <a:pt x="237" y="183"/>
                  </a:lnTo>
                  <a:lnTo>
                    <a:pt x="259" y="190"/>
                  </a:lnTo>
                  <a:lnTo>
                    <a:pt x="281" y="196"/>
                  </a:lnTo>
                  <a:lnTo>
                    <a:pt x="302" y="202"/>
                  </a:lnTo>
                  <a:lnTo>
                    <a:pt x="327" y="206"/>
                  </a:lnTo>
                  <a:lnTo>
                    <a:pt x="349" y="209"/>
                  </a:lnTo>
                  <a:lnTo>
                    <a:pt x="372" y="212"/>
                  </a:lnTo>
                  <a:lnTo>
                    <a:pt x="397" y="214"/>
                  </a:lnTo>
                  <a:lnTo>
                    <a:pt x="420" y="215"/>
                  </a:lnTo>
                  <a:lnTo>
                    <a:pt x="443" y="215"/>
                  </a:lnTo>
                  <a:lnTo>
                    <a:pt x="468" y="214"/>
                  </a:lnTo>
                  <a:lnTo>
                    <a:pt x="491" y="211"/>
                  </a:lnTo>
                  <a:lnTo>
                    <a:pt x="514" y="208"/>
                  </a:lnTo>
                  <a:lnTo>
                    <a:pt x="537" y="203"/>
                  </a:lnTo>
                  <a:lnTo>
                    <a:pt x="562" y="198"/>
                  </a:lnTo>
                  <a:lnTo>
                    <a:pt x="585" y="192"/>
                  </a:lnTo>
                  <a:lnTo>
                    <a:pt x="607" y="185"/>
                  </a:lnTo>
                  <a:lnTo>
                    <a:pt x="630" y="176"/>
                  </a:lnTo>
                  <a:lnTo>
                    <a:pt x="653" y="167"/>
                  </a:lnTo>
                  <a:lnTo>
                    <a:pt x="675" y="156"/>
                  </a:lnTo>
                  <a:lnTo>
                    <a:pt x="666" y="143"/>
                  </a:lnTo>
                  <a:lnTo>
                    <a:pt x="645" y="153"/>
                  </a:lnTo>
                  <a:lnTo>
                    <a:pt x="623" y="162"/>
                  </a:lnTo>
                  <a:lnTo>
                    <a:pt x="601" y="170"/>
                  </a:lnTo>
                  <a:lnTo>
                    <a:pt x="578" y="177"/>
                  </a:lnTo>
                  <a:lnTo>
                    <a:pt x="556" y="183"/>
                  </a:lnTo>
                  <a:lnTo>
                    <a:pt x="534" y="188"/>
                  </a:lnTo>
                  <a:lnTo>
                    <a:pt x="511" y="193"/>
                  </a:lnTo>
                  <a:lnTo>
                    <a:pt x="488" y="196"/>
                  </a:lnTo>
                  <a:lnTo>
                    <a:pt x="465" y="198"/>
                  </a:lnTo>
                  <a:lnTo>
                    <a:pt x="443" y="199"/>
                  </a:lnTo>
                  <a:lnTo>
                    <a:pt x="420" y="199"/>
                  </a:lnTo>
                  <a:lnTo>
                    <a:pt x="397" y="199"/>
                  </a:lnTo>
                  <a:lnTo>
                    <a:pt x="375" y="198"/>
                  </a:lnTo>
                  <a:lnTo>
                    <a:pt x="352" y="195"/>
                  </a:lnTo>
                  <a:lnTo>
                    <a:pt x="330" y="190"/>
                  </a:lnTo>
                  <a:lnTo>
                    <a:pt x="308" y="186"/>
                  </a:lnTo>
                  <a:lnTo>
                    <a:pt x="287" y="182"/>
                  </a:lnTo>
                  <a:lnTo>
                    <a:pt x="265" y="176"/>
                  </a:lnTo>
                  <a:lnTo>
                    <a:pt x="243" y="169"/>
                  </a:lnTo>
                  <a:lnTo>
                    <a:pt x="223" y="162"/>
                  </a:lnTo>
                  <a:lnTo>
                    <a:pt x="202" y="153"/>
                  </a:lnTo>
                  <a:lnTo>
                    <a:pt x="182" y="143"/>
                  </a:lnTo>
                  <a:lnTo>
                    <a:pt x="163" y="133"/>
                  </a:lnTo>
                  <a:lnTo>
                    <a:pt x="143" y="121"/>
                  </a:lnTo>
                  <a:lnTo>
                    <a:pt x="126" y="109"/>
                  </a:lnTo>
                  <a:lnTo>
                    <a:pt x="108" y="96"/>
                  </a:lnTo>
                  <a:lnTo>
                    <a:pt x="91" y="82"/>
                  </a:lnTo>
                  <a:lnTo>
                    <a:pt x="75" y="69"/>
                  </a:lnTo>
                  <a:lnTo>
                    <a:pt x="59" y="53"/>
                  </a:lnTo>
                  <a:lnTo>
                    <a:pt x="44" y="37"/>
                  </a:lnTo>
                  <a:lnTo>
                    <a:pt x="30" y="20"/>
                  </a:lnTo>
                  <a:lnTo>
                    <a:pt x="17" y="2"/>
                  </a:lnTo>
                  <a:lnTo>
                    <a:pt x="0" y="8"/>
                  </a:lnTo>
                  <a:lnTo>
                    <a:pt x="17" y="2"/>
                  </a:lnTo>
                  <a:lnTo>
                    <a:pt x="14" y="1"/>
                  </a:lnTo>
                  <a:lnTo>
                    <a:pt x="11" y="0"/>
                  </a:lnTo>
                  <a:lnTo>
                    <a:pt x="7" y="0"/>
                  </a:lnTo>
                  <a:lnTo>
                    <a:pt x="4" y="1"/>
                  </a:lnTo>
                  <a:lnTo>
                    <a:pt x="1" y="2"/>
                  </a:lnTo>
                  <a:lnTo>
                    <a:pt x="0" y="5"/>
                  </a:lnTo>
                  <a:lnTo>
                    <a:pt x="0" y="8"/>
                  </a:lnTo>
                  <a:lnTo>
                    <a:pt x="1" y="11"/>
                  </a:lnTo>
                  <a:lnTo>
                    <a:pt x="18" y="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5" name="Freeform 111"/>
            <p:cNvSpPr>
              <a:spLocks/>
            </p:cNvSpPr>
            <p:nvPr/>
          </p:nvSpPr>
          <p:spPr bwMode="auto">
            <a:xfrm>
              <a:off x="3697" y="3041"/>
              <a:ext cx="22" cy="22"/>
            </a:xfrm>
            <a:custGeom>
              <a:avLst/>
              <a:gdLst>
                <a:gd name="T0" fmla="*/ 19 w 22"/>
                <a:gd name="T1" fmla="*/ 9 h 22"/>
                <a:gd name="T2" fmla="*/ 21 w 22"/>
                <a:gd name="T3" fmla="*/ 12 h 22"/>
                <a:gd name="T4" fmla="*/ 18 w 22"/>
                <a:gd name="T5" fmla="*/ 0 h 22"/>
                <a:gd name="T6" fmla="*/ 0 w 22"/>
                <a:gd name="T7" fmla="*/ 3 h 22"/>
                <a:gd name="T8" fmla="*/ 3 w 22"/>
                <a:gd name="T9" fmla="*/ 15 h 22"/>
                <a:gd name="T10" fmla="*/ 3 w 22"/>
                <a:gd name="T11" fmla="*/ 16 h 22"/>
                <a:gd name="T12" fmla="*/ 3 w 22"/>
                <a:gd name="T13" fmla="*/ 15 h 22"/>
                <a:gd name="T14" fmla="*/ 4 w 22"/>
                <a:gd name="T15" fmla="*/ 18 h 22"/>
                <a:gd name="T16" fmla="*/ 6 w 22"/>
                <a:gd name="T17" fmla="*/ 19 h 22"/>
                <a:gd name="T18" fmla="*/ 9 w 22"/>
                <a:gd name="T19" fmla="*/ 21 h 22"/>
                <a:gd name="T20" fmla="*/ 13 w 22"/>
                <a:gd name="T21" fmla="*/ 19 h 22"/>
                <a:gd name="T22" fmla="*/ 16 w 22"/>
                <a:gd name="T23" fmla="*/ 19 h 22"/>
                <a:gd name="T24" fmla="*/ 19 w 22"/>
                <a:gd name="T25" fmla="*/ 18 h 22"/>
                <a:gd name="T26" fmla="*/ 21 w 22"/>
                <a:gd name="T27" fmla="*/ 15 h 22"/>
                <a:gd name="T28" fmla="*/ 21 w 22"/>
                <a:gd name="T29" fmla="*/ 12 h 22"/>
                <a:gd name="T30" fmla="*/ 19 w 22"/>
                <a:gd name="T31" fmla="*/ 9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2"/>
                <a:gd name="T50" fmla="*/ 22 w 22"/>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2">
                  <a:moveTo>
                    <a:pt x="19" y="9"/>
                  </a:moveTo>
                  <a:lnTo>
                    <a:pt x="21" y="12"/>
                  </a:lnTo>
                  <a:lnTo>
                    <a:pt x="18" y="0"/>
                  </a:lnTo>
                  <a:lnTo>
                    <a:pt x="0" y="3"/>
                  </a:lnTo>
                  <a:lnTo>
                    <a:pt x="3" y="15"/>
                  </a:lnTo>
                  <a:lnTo>
                    <a:pt x="3" y="16"/>
                  </a:lnTo>
                  <a:lnTo>
                    <a:pt x="3" y="15"/>
                  </a:lnTo>
                  <a:lnTo>
                    <a:pt x="4" y="18"/>
                  </a:lnTo>
                  <a:lnTo>
                    <a:pt x="6" y="19"/>
                  </a:lnTo>
                  <a:lnTo>
                    <a:pt x="9" y="21"/>
                  </a:lnTo>
                  <a:lnTo>
                    <a:pt x="13" y="19"/>
                  </a:lnTo>
                  <a:lnTo>
                    <a:pt x="16" y="19"/>
                  </a:lnTo>
                  <a:lnTo>
                    <a:pt x="19" y="18"/>
                  </a:lnTo>
                  <a:lnTo>
                    <a:pt x="21" y="15"/>
                  </a:lnTo>
                  <a:lnTo>
                    <a:pt x="21" y="12"/>
                  </a:lnTo>
                  <a:lnTo>
                    <a:pt x="19" y="9"/>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6" name="Freeform 112"/>
            <p:cNvSpPr>
              <a:spLocks/>
            </p:cNvSpPr>
            <p:nvPr/>
          </p:nvSpPr>
          <p:spPr bwMode="auto">
            <a:xfrm>
              <a:off x="3700" y="3050"/>
              <a:ext cx="1003" cy="347"/>
            </a:xfrm>
            <a:custGeom>
              <a:avLst/>
              <a:gdLst>
                <a:gd name="T0" fmla="*/ 956 w 1003"/>
                <a:gd name="T1" fmla="*/ 295 h 347"/>
                <a:gd name="T2" fmla="*/ 887 w 1003"/>
                <a:gd name="T3" fmla="*/ 311 h 347"/>
                <a:gd name="T4" fmla="*/ 818 w 1003"/>
                <a:gd name="T5" fmla="*/ 323 h 347"/>
                <a:gd name="T6" fmla="*/ 750 w 1003"/>
                <a:gd name="T7" fmla="*/ 330 h 347"/>
                <a:gd name="T8" fmla="*/ 680 w 1003"/>
                <a:gd name="T9" fmla="*/ 330 h 347"/>
                <a:gd name="T10" fmla="*/ 612 w 1003"/>
                <a:gd name="T11" fmla="*/ 327 h 347"/>
                <a:gd name="T12" fmla="*/ 544 w 1003"/>
                <a:gd name="T13" fmla="*/ 317 h 347"/>
                <a:gd name="T14" fmla="*/ 478 w 1003"/>
                <a:gd name="T15" fmla="*/ 304 h 347"/>
                <a:gd name="T16" fmla="*/ 413 w 1003"/>
                <a:gd name="T17" fmla="*/ 285 h 347"/>
                <a:gd name="T18" fmla="*/ 352 w 1003"/>
                <a:gd name="T19" fmla="*/ 262 h 347"/>
                <a:gd name="T20" fmla="*/ 291 w 1003"/>
                <a:gd name="T21" fmla="*/ 234 h 347"/>
                <a:gd name="T22" fmla="*/ 233 w 1003"/>
                <a:gd name="T23" fmla="*/ 201 h 347"/>
                <a:gd name="T24" fmla="*/ 178 w 1003"/>
                <a:gd name="T25" fmla="*/ 163 h 347"/>
                <a:gd name="T26" fmla="*/ 127 w 1003"/>
                <a:gd name="T27" fmla="*/ 123 h 347"/>
                <a:gd name="T28" fmla="*/ 79 w 1003"/>
                <a:gd name="T29" fmla="*/ 76 h 347"/>
                <a:gd name="T30" fmla="*/ 36 w 1003"/>
                <a:gd name="T31" fmla="*/ 27 h 347"/>
                <a:gd name="T32" fmla="*/ 0 w 1003"/>
                <a:gd name="T33" fmla="*/ 8 h 347"/>
                <a:gd name="T34" fmla="*/ 43 w 1003"/>
                <a:gd name="T35" fmla="*/ 62 h 347"/>
                <a:gd name="T36" fmla="*/ 89 w 1003"/>
                <a:gd name="T37" fmla="*/ 110 h 347"/>
                <a:gd name="T38" fmla="*/ 140 w 1003"/>
                <a:gd name="T39" fmla="*/ 155 h 347"/>
                <a:gd name="T40" fmla="*/ 194 w 1003"/>
                <a:gd name="T41" fmla="*/ 195 h 347"/>
                <a:gd name="T42" fmla="*/ 251 w 1003"/>
                <a:gd name="T43" fmla="*/ 232 h 347"/>
                <a:gd name="T44" fmla="*/ 311 w 1003"/>
                <a:gd name="T45" fmla="*/ 262 h 347"/>
                <a:gd name="T46" fmla="*/ 375 w 1003"/>
                <a:gd name="T47" fmla="*/ 288 h 347"/>
                <a:gd name="T48" fmla="*/ 441 w 1003"/>
                <a:gd name="T49" fmla="*/ 310 h 347"/>
                <a:gd name="T50" fmla="*/ 507 w 1003"/>
                <a:gd name="T51" fmla="*/ 326 h 347"/>
                <a:gd name="T52" fmla="*/ 574 w 1003"/>
                <a:gd name="T53" fmla="*/ 337 h 347"/>
                <a:gd name="T54" fmla="*/ 645 w 1003"/>
                <a:gd name="T55" fmla="*/ 345 h 347"/>
                <a:gd name="T56" fmla="*/ 715 w 1003"/>
                <a:gd name="T57" fmla="*/ 346 h 347"/>
                <a:gd name="T58" fmla="*/ 786 w 1003"/>
                <a:gd name="T59" fmla="*/ 343 h 347"/>
                <a:gd name="T60" fmla="*/ 856 w 1003"/>
                <a:gd name="T61" fmla="*/ 333 h 347"/>
                <a:gd name="T62" fmla="*/ 927 w 1003"/>
                <a:gd name="T63" fmla="*/ 319 h 347"/>
                <a:gd name="T64" fmla="*/ 996 w 1003"/>
                <a:gd name="T65" fmla="*/ 300 h 347"/>
                <a:gd name="T66" fmla="*/ 1002 w 1003"/>
                <a:gd name="T67" fmla="*/ 295 h 347"/>
                <a:gd name="T68" fmla="*/ 1002 w 1003"/>
                <a:gd name="T69" fmla="*/ 290 h 347"/>
                <a:gd name="T70" fmla="*/ 998 w 1003"/>
                <a:gd name="T71" fmla="*/ 285 h 347"/>
                <a:gd name="T72" fmla="*/ 990 w 1003"/>
                <a:gd name="T73" fmla="*/ 285 h 3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3"/>
                <a:gd name="T112" fmla="*/ 0 h 347"/>
                <a:gd name="T113" fmla="*/ 1003 w 1003"/>
                <a:gd name="T114" fmla="*/ 347 h 34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3" h="347">
                  <a:moveTo>
                    <a:pt x="990" y="285"/>
                  </a:moveTo>
                  <a:lnTo>
                    <a:pt x="956" y="295"/>
                  </a:lnTo>
                  <a:lnTo>
                    <a:pt x="921" y="304"/>
                  </a:lnTo>
                  <a:lnTo>
                    <a:pt x="887" y="311"/>
                  </a:lnTo>
                  <a:lnTo>
                    <a:pt x="853" y="319"/>
                  </a:lnTo>
                  <a:lnTo>
                    <a:pt x="818" y="323"/>
                  </a:lnTo>
                  <a:lnTo>
                    <a:pt x="783" y="327"/>
                  </a:lnTo>
                  <a:lnTo>
                    <a:pt x="750" y="330"/>
                  </a:lnTo>
                  <a:lnTo>
                    <a:pt x="715" y="330"/>
                  </a:lnTo>
                  <a:lnTo>
                    <a:pt x="680" y="330"/>
                  </a:lnTo>
                  <a:lnTo>
                    <a:pt x="645" y="330"/>
                  </a:lnTo>
                  <a:lnTo>
                    <a:pt x="612" y="327"/>
                  </a:lnTo>
                  <a:lnTo>
                    <a:pt x="578" y="323"/>
                  </a:lnTo>
                  <a:lnTo>
                    <a:pt x="544" y="317"/>
                  </a:lnTo>
                  <a:lnTo>
                    <a:pt x="510" y="311"/>
                  </a:lnTo>
                  <a:lnTo>
                    <a:pt x="478" y="304"/>
                  </a:lnTo>
                  <a:lnTo>
                    <a:pt x="445" y="295"/>
                  </a:lnTo>
                  <a:lnTo>
                    <a:pt x="413" y="285"/>
                  </a:lnTo>
                  <a:lnTo>
                    <a:pt x="383" y="274"/>
                  </a:lnTo>
                  <a:lnTo>
                    <a:pt x="352" y="262"/>
                  </a:lnTo>
                  <a:lnTo>
                    <a:pt x="320" y="249"/>
                  </a:lnTo>
                  <a:lnTo>
                    <a:pt x="291" y="234"/>
                  </a:lnTo>
                  <a:lnTo>
                    <a:pt x="262" y="218"/>
                  </a:lnTo>
                  <a:lnTo>
                    <a:pt x="233" y="201"/>
                  </a:lnTo>
                  <a:lnTo>
                    <a:pt x="206" y="182"/>
                  </a:lnTo>
                  <a:lnTo>
                    <a:pt x="178" y="163"/>
                  </a:lnTo>
                  <a:lnTo>
                    <a:pt x="152" y="143"/>
                  </a:lnTo>
                  <a:lnTo>
                    <a:pt x="127" y="123"/>
                  </a:lnTo>
                  <a:lnTo>
                    <a:pt x="103" y="100"/>
                  </a:lnTo>
                  <a:lnTo>
                    <a:pt x="79" y="76"/>
                  </a:lnTo>
                  <a:lnTo>
                    <a:pt x="58" y="52"/>
                  </a:lnTo>
                  <a:lnTo>
                    <a:pt x="36" y="27"/>
                  </a:lnTo>
                  <a:lnTo>
                    <a:pt x="15" y="0"/>
                  </a:lnTo>
                  <a:lnTo>
                    <a:pt x="0" y="8"/>
                  </a:lnTo>
                  <a:lnTo>
                    <a:pt x="21" y="36"/>
                  </a:lnTo>
                  <a:lnTo>
                    <a:pt x="43" y="62"/>
                  </a:lnTo>
                  <a:lnTo>
                    <a:pt x="66" y="87"/>
                  </a:lnTo>
                  <a:lnTo>
                    <a:pt x="89" y="110"/>
                  </a:lnTo>
                  <a:lnTo>
                    <a:pt x="114" y="133"/>
                  </a:lnTo>
                  <a:lnTo>
                    <a:pt x="140" y="155"/>
                  </a:lnTo>
                  <a:lnTo>
                    <a:pt x="166" y="175"/>
                  </a:lnTo>
                  <a:lnTo>
                    <a:pt x="194" y="195"/>
                  </a:lnTo>
                  <a:lnTo>
                    <a:pt x="223" y="214"/>
                  </a:lnTo>
                  <a:lnTo>
                    <a:pt x="251" y="232"/>
                  </a:lnTo>
                  <a:lnTo>
                    <a:pt x="281" y="247"/>
                  </a:lnTo>
                  <a:lnTo>
                    <a:pt x="311" y="262"/>
                  </a:lnTo>
                  <a:lnTo>
                    <a:pt x="343" y="275"/>
                  </a:lnTo>
                  <a:lnTo>
                    <a:pt x="375" y="288"/>
                  </a:lnTo>
                  <a:lnTo>
                    <a:pt x="407" y="300"/>
                  </a:lnTo>
                  <a:lnTo>
                    <a:pt x="441" y="310"/>
                  </a:lnTo>
                  <a:lnTo>
                    <a:pt x="472" y="319"/>
                  </a:lnTo>
                  <a:lnTo>
                    <a:pt x="507" y="326"/>
                  </a:lnTo>
                  <a:lnTo>
                    <a:pt x="541" y="333"/>
                  </a:lnTo>
                  <a:lnTo>
                    <a:pt x="574" y="337"/>
                  </a:lnTo>
                  <a:lnTo>
                    <a:pt x="609" y="342"/>
                  </a:lnTo>
                  <a:lnTo>
                    <a:pt x="645" y="345"/>
                  </a:lnTo>
                  <a:lnTo>
                    <a:pt x="680" y="346"/>
                  </a:lnTo>
                  <a:lnTo>
                    <a:pt x="715" y="346"/>
                  </a:lnTo>
                  <a:lnTo>
                    <a:pt x="750" y="345"/>
                  </a:lnTo>
                  <a:lnTo>
                    <a:pt x="786" y="343"/>
                  </a:lnTo>
                  <a:lnTo>
                    <a:pt x="821" y="339"/>
                  </a:lnTo>
                  <a:lnTo>
                    <a:pt x="856" y="333"/>
                  </a:lnTo>
                  <a:lnTo>
                    <a:pt x="892" y="327"/>
                  </a:lnTo>
                  <a:lnTo>
                    <a:pt x="927" y="319"/>
                  </a:lnTo>
                  <a:lnTo>
                    <a:pt x="961" y="310"/>
                  </a:lnTo>
                  <a:lnTo>
                    <a:pt x="996" y="300"/>
                  </a:lnTo>
                  <a:lnTo>
                    <a:pt x="999" y="297"/>
                  </a:lnTo>
                  <a:lnTo>
                    <a:pt x="1002" y="295"/>
                  </a:lnTo>
                  <a:lnTo>
                    <a:pt x="1002" y="292"/>
                  </a:lnTo>
                  <a:lnTo>
                    <a:pt x="1002" y="290"/>
                  </a:lnTo>
                  <a:lnTo>
                    <a:pt x="1001" y="287"/>
                  </a:lnTo>
                  <a:lnTo>
                    <a:pt x="998" y="285"/>
                  </a:lnTo>
                  <a:lnTo>
                    <a:pt x="993" y="285"/>
                  </a:lnTo>
                  <a:lnTo>
                    <a:pt x="990" y="28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7" name="Freeform 113"/>
            <p:cNvSpPr>
              <a:spLocks/>
            </p:cNvSpPr>
            <p:nvPr/>
          </p:nvSpPr>
          <p:spPr bwMode="auto">
            <a:xfrm>
              <a:off x="4691" y="3328"/>
              <a:ext cx="39" cy="23"/>
            </a:xfrm>
            <a:custGeom>
              <a:avLst/>
              <a:gdLst>
                <a:gd name="T0" fmla="*/ 32 w 39"/>
                <a:gd name="T1" fmla="*/ 0 h 23"/>
                <a:gd name="T2" fmla="*/ 27 w 39"/>
                <a:gd name="T3" fmla="*/ 0 h 23"/>
                <a:gd name="T4" fmla="*/ 0 w 39"/>
                <a:gd name="T5" fmla="*/ 9 h 23"/>
                <a:gd name="T6" fmla="*/ 5 w 39"/>
                <a:gd name="T7" fmla="*/ 22 h 23"/>
                <a:gd name="T8" fmla="*/ 32 w 39"/>
                <a:gd name="T9" fmla="*/ 15 h 23"/>
                <a:gd name="T10" fmla="*/ 25 w 39"/>
                <a:gd name="T11" fmla="*/ 15 h 23"/>
                <a:gd name="T12" fmla="*/ 32 w 39"/>
                <a:gd name="T13" fmla="*/ 15 h 23"/>
                <a:gd name="T14" fmla="*/ 35 w 39"/>
                <a:gd name="T15" fmla="*/ 12 h 23"/>
                <a:gd name="T16" fmla="*/ 38 w 39"/>
                <a:gd name="T17" fmla="*/ 10 h 23"/>
                <a:gd name="T18" fmla="*/ 38 w 39"/>
                <a:gd name="T19" fmla="*/ 7 h 23"/>
                <a:gd name="T20" fmla="*/ 38 w 39"/>
                <a:gd name="T21" fmla="*/ 4 h 23"/>
                <a:gd name="T22" fmla="*/ 37 w 39"/>
                <a:gd name="T23" fmla="*/ 1 h 23"/>
                <a:gd name="T24" fmla="*/ 34 w 39"/>
                <a:gd name="T25" fmla="*/ 0 h 23"/>
                <a:gd name="T26" fmla="*/ 30 w 39"/>
                <a:gd name="T27" fmla="*/ 0 h 23"/>
                <a:gd name="T28" fmla="*/ 27 w 39"/>
                <a:gd name="T29" fmla="*/ 0 h 23"/>
                <a:gd name="T30" fmla="*/ 32 w 39"/>
                <a:gd name="T31" fmla="*/ 0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23"/>
                <a:gd name="T50" fmla="*/ 39 w 39"/>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23">
                  <a:moveTo>
                    <a:pt x="32" y="0"/>
                  </a:moveTo>
                  <a:lnTo>
                    <a:pt x="27" y="0"/>
                  </a:lnTo>
                  <a:lnTo>
                    <a:pt x="0" y="9"/>
                  </a:lnTo>
                  <a:lnTo>
                    <a:pt x="5" y="22"/>
                  </a:lnTo>
                  <a:lnTo>
                    <a:pt x="32" y="15"/>
                  </a:lnTo>
                  <a:lnTo>
                    <a:pt x="25" y="15"/>
                  </a:lnTo>
                  <a:lnTo>
                    <a:pt x="32" y="15"/>
                  </a:lnTo>
                  <a:lnTo>
                    <a:pt x="35" y="12"/>
                  </a:lnTo>
                  <a:lnTo>
                    <a:pt x="38" y="10"/>
                  </a:lnTo>
                  <a:lnTo>
                    <a:pt x="38" y="7"/>
                  </a:lnTo>
                  <a:lnTo>
                    <a:pt x="38" y="4"/>
                  </a:lnTo>
                  <a:lnTo>
                    <a:pt x="37" y="1"/>
                  </a:lnTo>
                  <a:lnTo>
                    <a:pt x="34" y="0"/>
                  </a:lnTo>
                  <a:lnTo>
                    <a:pt x="30" y="0"/>
                  </a:lnTo>
                  <a:lnTo>
                    <a:pt x="27" y="0"/>
                  </a:lnTo>
                  <a:lnTo>
                    <a:pt x="32"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8" name="Freeform 114"/>
            <p:cNvSpPr>
              <a:spLocks/>
            </p:cNvSpPr>
            <p:nvPr/>
          </p:nvSpPr>
          <p:spPr bwMode="auto">
            <a:xfrm>
              <a:off x="4717" y="3298"/>
              <a:ext cx="779" cy="112"/>
            </a:xfrm>
            <a:custGeom>
              <a:avLst/>
              <a:gdLst>
                <a:gd name="T0" fmla="*/ 746 w 779"/>
                <a:gd name="T1" fmla="*/ 11 h 112"/>
                <a:gd name="T2" fmla="*/ 700 w 779"/>
                <a:gd name="T3" fmla="*/ 30 h 112"/>
                <a:gd name="T4" fmla="*/ 653 w 779"/>
                <a:gd name="T5" fmla="*/ 47 h 112"/>
                <a:gd name="T6" fmla="*/ 606 w 779"/>
                <a:gd name="T7" fmla="*/ 62 h 112"/>
                <a:gd name="T8" fmla="*/ 558 w 779"/>
                <a:gd name="T9" fmla="*/ 75 h 112"/>
                <a:gd name="T10" fmla="*/ 507 w 779"/>
                <a:gd name="T11" fmla="*/ 84 h 112"/>
                <a:gd name="T12" fmla="*/ 459 w 779"/>
                <a:gd name="T13" fmla="*/ 91 h 112"/>
                <a:gd name="T14" fmla="*/ 410 w 779"/>
                <a:gd name="T15" fmla="*/ 94 h 112"/>
                <a:gd name="T16" fmla="*/ 361 w 779"/>
                <a:gd name="T17" fmla="*/ 95 h 112"/>
                <a:gd name="T18" fmla="*/ 311 w 779"/>
                <a:gd name="T19" fmla="*/ 95 h 112"/>
                <a:gd name="T20" fmla="*/ 263 w 779"/>
                <a:gd name="T21" fmla="*/ 91 h 112"/>
                <a:gd name="T22" fmla="*/ 216 w 779"/>
                <a:gd name="T23" fmla="*/ 85 h 112"/>
                <a:gd name="T24" fmla="*/ 168 w 779"/>
                <a:gd name="T25" fmla="*/ 76 h 112"/>
                <a:gd name="T26" fmla="*/ 121 w 779"/>
                <a:gd name="T27" fmla="*/ 66 h 112"/>
                <a:gd name="T28" fmla="*/ 73 w 779"/>
                <a:gd name="T29" fmla="*/ 53 h 112"/>
                <a:gd name="T30" fmla="*/ 30 w 779"/>
                <a:gd name="T31" fmla="*/ 37 h 112"/>
                <a:gd name="T32" fmla="*/ 0 w 779"/>
                <a:gd name="T33" fmla="*/ 43 h 112"/>
                <a:gd name="T34" fmla="*/ 46 w 779"/>
                <a:gd name="T35" fmla="*/ 60 h 112"/>
                <a:gd name="T36" fmla="*/ 92 w 779"/>
                <a:gd name="T37" fmla="*/ 75 h 112"/>
                <a:gd name="T38" fmla="*/ 139 w 779"/>
                <a:gd name="T39" fmla="*/ 86 h 112"/>
                <a:gd name="T40" fmla="*/ 188 w 779"/>
                <a:gd name="T41" fmla="*/ 97 h 112"/>
                <a:gd name="T42" fmla="*/ 237 w 779"/>
                <a:gd name="T43" fmla="*/ 104 h 112"/>
                <a:gd name="T44" fmla="*/ 287 w 779"/>
                <a:gd name="T45" fmla="*/ 108 h 112"/>
                <a:gd name="T46" fmla="*/ 336 w 779"/>
                <a:gd name="T47" fmla="*/ 111 h 112"/>
                <a:gd name="T48" fmla="*/ 385 w 779"/>
                <a:gd name="T49" fmla="*/ 110 h 112"/>
                <a:gd name="T50" fmla="*/ 436 w 779"/>
                <a:gd name="T51" fmla="*/ 108 h 112"/>
                <a:gd name="T52" fmla="*/ 487 w 779"/>
                <a:gd name="T53" fmla="*/ 102 h 112"/>
                <a:gd name="T54" fmla="*/ 536 w 779"/>
                <a:gd name="T55" fmla="*/ 94 h 112"/>
                <a:gd name="T56" fmla="*/ 585 w 779"/>
                <a:gd name="T57" fmla="*/ 84 h 112"/>
                <a:gd name="T58" fmla="*/ 635 w 779"/>
                <a:gd name="T59" fmla="*/ 69 h 112"/>
                <a:gd name="T60" fmla="*/ 684 w 779"/>
                <a:gd name="T61" fmla="*/ 53 h 112"/>
                <a:gd name="T62" fmla="*/ 732 w 779"/>
                <a:gd name="T63" fmla="*/ 34 h 112"/>
                <a:gd name="T64" fmla="*/ 778 w 779"/>
                <a:gd name="T65" fmla="*/ 13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9"/>
                <a:gd name="T100" fmla="*/ 0 h 112"/>
                <a:gd name="T101" fmla="*/ 779 w 779"/>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9" h="112">
                  <a:moveTo>
                    <a:pt x="769" y="0"/>
                  </a:moveTo>
                  <a:lnTo>
                    <a:pt x="746" y="11"/>
                  </a:lnTo>
                  <a:lnTo>
                    <a:pt x="723" y="20"/>
                  </a:lnTo>
                  <a:lnTo>
                    <a:pt x="700" y="30"/>
                  </a:lnTo>
                  <a:lnTo>
                    <a:pt x="675" y="39"/>
                  </a:lnTo>
                  <a:lnTo>
                    <a:pt x="653" y="47"/>
                  </a:lnTo>
                  <a:lnTo>
                    <a:pt x="629" y="56"/>
                  </a:lnTo>
                  <a:lnTo>
                    <a:pt x="606" y="62"/>
                  </a:lnTo>
                  <a:lnTo>
                    <a:pt x="581" y="68"/>
                  </a:lnTo>
                  <a:lnTo>
                    <a:pt x="558" y="75"/>
                  </a:lnTo>
                  <a:lnTo>
                    <a:pt x="532" y="79"/>
                  </a:lnTo>
                  <a:lnTo>
                    <a:pt x="507" y="84"/>
                  </a:lnTo>
                  <a:lnTo>
                    <a:pt x="482" y="86"/>
                  </a:lnTo>
                  <a:lnTo>
                    <a:pt x="459" y="91"/>
                  </a:lnTo>
                  <a:lnTo>
                    <a:pt x="434" y="92"/>
                  </a:lnTo>
                  <a:lnTo>
                    <a:pt x="410" y="94"/>
                  </a:lnTo>
                  <a:lnTo>
                    <a:pt x="385" y="95"/>
                  </a:lnTo>
                  <a:lnTo>
                    <a:pt x="361" y="95"/>
                  </a:lnTo>
                  <a:lnTo>
                    <a:pt x="336" y="95"/>
                  </a:lnTo>
                  <a:lnTo>
                    <a:pt x="311" y="95"/>
                  </a:lnTo>
                  <a:lnTo>
                    <a:pt x="287" y="94"/>
                  </a:lnTo>
                  <a:lnTo>
                    <a:pt x="263" y="91"/>
                  </a:lnTo>
                  <a:lnTo>
                    <a:pt x="239" y="88"/>
                  </a:lnTo>
                  <a:lnTo>
                    <a:pt x="216" y="85"/>
                  </a:lnTo>
                  <a:lnTo>
                    <a:pt x="191" y="81"/>
                  </a:lnTo>
                  <a:lnTo>
                    <a:pt x="168" y="76"/>
                  </a:lnTo>
                  <a:lnTo>
                    <a:pt x="144" y="72"/>
                  </a:lnTo>
                  <a:lnTo>
                    <a:pt x="121" y="66"/>
                  </a:lnTo>
                  <a:lnTo>
                    <a:pt x="97" y="59"/>
                  </a:lnTo>
                  <a:lnTo>
                    <a:pt x="73" y="53"/>
                  </a:lnTo>
                  <a:lnTo>
                    <a:pt x="52" y="46"/>
                  </a:lnTo>
                  <a:lnTo>
                    <a:pt x="30" y="37"/>
                  </a:lnTo>
                  <a:lnTo>
                    <a:pt x="7" y="28"/>
                  </a:lnTo>
                  <a:lnTo>
                    <a:pt x="0" y="43"/>
                  </a:lnTo>
                  <a:lnTo>
                    <a:pt x="23" y="52"/>
                  </a:lnTo>
                  <a:lnTo>
                    <a:pt x="46" y="60"/>
                  </a:lnTo>
                  <a:lnTo>
                    <a:pt x="68" y="68"/>
                  </a:lnTo>
                  <a:lnTo>
                    <a:pt x="92" y="75"/>
                  </a:lnTo>
                  <a:lnTo>
                    <a:pt x="115" y="81"/>
                  </a:lnTo>
                  <a:lnTo>
                    <a:pt x="139" y="86"/>
                  </a:lnTo>
                  <a:lnTo>
                    <a:pt x="163" y="92"/>
                  </a:lnTo>
                  <a:lnTo>
                    <a:pt x="188" y="97"/>
                  </a:lnTo>
                  <a:lnTo>
                    <a:pt x="213" y="101"/>
                  </a:lnTo>
                  <a:lnTo>
                    <a:pt x="237" y="104"/>
                  </a:lnTo>
                  <a:lnTo>
                    <a:pt x="262" y="107"/>
                  </a:lnTo>
                  <a:lnTo>
                    <a:pt x="287" y="108"/>
                  </a:lnTo>
                  <a:lnTo>
                    <a:pt x="311" y="110"/>
                  </a:lnTo>
                  <a:lnTo>
                    <a:pt x="336" y="111"/>
                  </a:lnTo>
                  <a:lnTo>
                    <a:pt x="361" y="111"/>
                  </a:lnTo>
                  <a:lnTo>
                    <a:pt x="385" y="110"/>
                  </a:lnTo>
                  <a:lnTo>
                    <a:pt x="411" y="110"/>
                  </a:lnTo>
                  <a:lnTo>
                    <a:pt x="436" y="108"/>
                  </a:lnTo>
                  <a:lnTo>
                    <a:pt x="461" y="105"/>
                  </a:lnTo>
                  <a:lnTo>
                    <a:pt x="487" y="102"/>
                  </a:lnTo>
                  <a:lnTo>
                    <a:pt x="511" y="98"/>
                  </a:lnTo>
                  <a:lnTo>
                    <a:pt x="536" y="94"/>
                  </a:lnTo>
                  <a:lnTo>
                    <a:pt x="561" y="89"/>
                  </a:lnTo>
                  <a:lnTo>
                    <a:pt x="585" y="84"/>
                  </a:lnTo>
                  <a:lnTo>
                    <a:pt x="610" y="78"/>
                  </a:lnTo>
                  <a:lnTo>
                    <a:pt x="635" y="69"/>
                  </a:lnTo>
                  <a:lnTo>
                    <a:pt x="659" y="62"/>
                  </a:lnTo>
                  <a:lnTo>
                    <a:pt x="684" y="53"/>
                  </a:lnTo>
                  <a:lnTo>
                    <a:pt x="707" y="44"/>
                  </a:lnTo>
                  <a:lnTo>
                    <a:pt x="732" y="34"/>
                  </a:lnTo>
                  <a:lnTo>
                    <a:pt x="755" y="24"/>
                  </a:lnTo>
                  <a:lnTo>
                    <a:pt x="778" y="13"/>
                  </a:lnTo>
                  <a:lnTo>
                    <a:pt x="769"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69" name="Freeform 115"/>
            <p:cNvSpPr>
              <a:spLocks/>
            </p:cNvSpPr>
            <p:nvPr/>
          </p:nvSpPr>
          <p:spPr bwMode="auto">
            <a:xfrm>
              <a:off x="5485" y="3050"/>
              <a:ext cx="297" cy="263"/>
            </a:xfrm>
            <a:custGeom>
              <a:avLst/>
              <a:gdLst>
                <a:gd name="T0" fmla="*/ 277 w 297"/>
                <a:gd name="T1" fmla="*/ 8 h 263"/>
                <a:gd name="T2" fmla="*/ 279 w 297"/>
                <a:gd name="T3" fmla="*/ 4 h 263"/>
                <a:gd name="T4" fmla="*/ 266 w 297"/>
                <a:gd name="T5" fmla="*/ 21 h 263"/>
                <a:gd name="T6" fmla="*/ 252 w 297"/>
                <a:gd name="T7" fmla="*/ 39 h 263"/>
                <a:gd name="T8" fmla="*/ 238 w 297"/>
                <a:gd name="T9" fmla="*/ 58 h 263"/>
                <a:gd name="T10" fmla="*/ 223 w 297"/>
                <a:gd name="T11" fmla="*/ 75 h 263"/>
                <a:gd name="T12" fmla="*/ 207 w 297"/>
                <a:gd name="T13" fmla="*/ 91 h 263"/>
                <a:gd name="T14" fmla="*/ 193 w 297"/>
                <a:gd name="T15" fmla="*/ 108 h 263"/>
                <a:gd name="T16" fmla="*/ 175 w 297"/>
                <a:gd name="T17" fmla="*/ 124 h 263"/>
                <a:gd name="T18" fmla="*/ 159 w 297"/>
                <a:gd name="T19" fmla="*/ 140 h 263"/>
                <a:gd name="T20" fmla="*/ 142 w 297"/>
                <a:gd name="T21" fmla="*/ 155 h 263"/>
                <a:gd name="T22" fmla="*/ 123 w 297"/>
                <a:gd name="T23" fmla="*/ 169 h 263"/>
                <a:gd name="T24" fmla="*/ 106 w 297"/>
                <a:gd name="T25" fmla="*/ 184 h 263"/>
                <a:gd name="T26" fmla="*/ 85 w 297"/>
                <a:gd name="T27" fmla="*/ 198 h 263"/>
                <a:gd name="T28" fmla="*/ 66 w 297"/>
                <a:gd name="T29" fmla="*/ 211 h 263"/>
                <a:gd name="T30" fmla="*/ 45 w 297"/>
                <a:gd name="T31" fmla="*/ 224 h 263"/>
                <a:gd name="T32" fmla="*/ 23 w 297"/>
                <a:gd name="T33" fmla="*/ 236 h 263"/>
                <a:gd name="T34" fmla="*/ 0 w 297"/>
                <a:gd name="T35" fmla="*/ 249 h 263"/>
                <a:gd name="T36" fmla="*/ 8 w 297"/>
                <a:gd name="T37" fmla="*/ 262 h 263"/>
                <a:gd name="T38" fmla="*/ 33 w 297"/>
                <a:gd name="T39" fmla="*/ 250 h 263"/>
                <a:gd name="T40" fmla="*/ 55 w 297"/>
                <a:gd name="T41" fmla="*/ 237 h 263"/>
                <a:gd name="T42" fmla="*/ 77 w 297"/>
                <a:gd name="T43" fmla="*/ 224 h 263"/>
                <a:gd name="T44" fmla="*/ 97 w 297"/>
                <a:gd name="T45" fmla="*/ 210 h 263"/>
                <a:gd name="T46" fmla="*/ 117 w 297"/>
                <a:gd name="T47" fmla="*/ 195 h 263"/>
                <a:gd name="T48" fmla="*/ 136 w 297"/>
                <a:gd name="T49" fmla="*/ 181 h 263"/>
                <a:gd name="T50" fmla="*/ 154 w 297"/>
                <a:gd name="T51" fmla="*/ 166 h 263"/>
                <a:gd name="T52" fmla="*/ 172 w 297"/>
                <a:gd name="T53" fmla="*/ 150 h 263"/>
                <a:gd name="T54" fmla="*/ 190 w 297"/>
                <a:gd name="T55" fmla="*/ 134 h 263"/>
                <a:gd name="T56" fmla="*/ 206 w 297"/>
                <a:gd name="T57" fmla="*/ 118 h 263"/>
                <a:gd name="T58" fmla="*/ 222 w 297"/>
                <a:gd name="T59" fmla="*/ 101 h 263"/>
                <a:gd name="T60" fmla="*/ 238 w 297"/>
                <a:gd name="T61" fmla="*/ 84 h 263"/>
                <a:gd name="T62" fmla="*/ 252 w 297"/>
                <a:gd name="T63" fmla="*/ 66 h 263"/>
                <a:gd name="T64" fmla="*/ 267 w 297"/>
                <a:gd name="T65" fmla="*/ 49 h 263"/>
                <a:gd name="T66" fmla="*/ 282 w 297"/>
                <a:gd name="T67" fmla="*/ 30 h 263"/>
                <a:gd name="T68" fmla="*/ 295 w 297"/>
                <a:gd name="T69" fmla="*/ 11 h 263"/>
                <a:gd name="T70" fmla="*/ 296 w 297"/>
                <a:gd name="T71" fmla="*/ 7 h 263"/>
                <a:gd name="T72" fmla="*/ 295 w 297"/>
                <a:gd name="T73" fmla="*/ 11 h 263"/>
                <a:gd name="T74" fmla="*/ 296 w 297"/>
                <a:gd name="T75" fmla="*/ 8 h 263"/>
                <a:gd name="T76" fmla="*/ 296 w 297"/>
                <a:gd name="T77" fmla="*/ 5 h 263"/>
                <a:gd name="T78" fmla="*/ 295 w 297"/>
                <a:gd name="T79" fmla="*/ 2 h 263"/>
                <a:gd name="T80" fmla="*/ 292 w 297"/>
                <a:gd name="T81" fmla="*/ 1 h 263"/>
                <a:gd name="T82" fmla="*/ 289 w 297"/>
                <a:gd name="T83" fmla="*/ 0 h 263"/>
                <a:gd name="T84" fmla="*/ 284 w 297"/>
                <a:gd name="T85" fmla="*/ 0 h 263"/>
                <a:gd name="T86" fmla="*/ 282 w 297"/>
                <a:gd name="T87" fmla="*/ 1 h 263"/>
                <a:gd name="T88" fmla="*/ 279 w 297"/>
                <a:gd name="T89" fmla="*/ 4 h 263"/>
                <a:gd name="T90" fmla="*/ 277 w 297"/>
                <a:gd name="T91" fmla="*/ 8 h 2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97"/>
                <a:gd name="T139" fmla="*/ 0 h 263"/>
                <a:gd name="T140" fmla="*/ 297 w 297"/>
                <a:gd name="T141" fmla="*/ 263 h 2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97" h="263">
                  <a:moveTo>
                    <a:pt x="277" y="8"/>
                  </a:moveTo>
                  <a:lnTo>
                    <a:pt x="279" y="4"/>
                  </a:lnTo>
                  <a:lnTo>
                    <a:pt x="266" y="21"/>
                  </a:lnTo>
                  <a:lnTo>
                    <a:pt x="252" y="39"/>
                  </a:lnTo>
                  <a:lnTo>
                    <a:pt x="238" y="58"/>
                  </a:lnTo>
                  <a:lnTo>
                    <a:pt x="223" y="75"/>
                  </a:lnTo>
                  <a:lnTo>
                    <a:pt x="207" y="91"/>
                  </a:lnTo>
                  <a:lnTo>
                    <a:pt x="193" y="108"/>
                  </a:lnTo>
                  <a:lnTo>
                    <a:pt x="175" y="124"/>
                  </a:lnTo>
                  <a:lnTo>
                    <a:pt x="159" y="140"/>
                  </a:lnTo>
                  <a:lnTo>
                    <a:pt x="142" y="155"/>
                  </a:lnTo>
                  <a:lnTo>
                    <a:pt x="123" y="169"/>
                  </a:lnTo>
                  <a:lnTo>
                    <a:pt x="106" y="184"/>
                  </a:lnTo>
                  <a:lnTo>
                    <a:pt x="85" y="198"/>
                  </a:lnTo>
                  <a:lnTo>
                    <a:pt x="66" y="211"/>
                  </a:lnTo>
                  <a:lnTo>
                    <a:pt x="45" y="224"/>
                  </a:lnTo>
                  <a:lnTo>
                    <a:pt x="23" y="236"/>
                  </a:lnTo>
                  <a:lnTo>
                    <a:pt x="0" y="249"/>
                  </a:lnTo>
                  <a:lnTo>
                    <a:pt x="8" y="262"/>
                  </a:lnTo>
                  <a:lnTo>
                    <a:pt x="33" y="250"/>
                  </a:lnTo>
                  <a:lnTo>
                    <a:pt x="55" y="237"/>
                  </a:lnTo>
                  <a:lnTo>
                    <a:pt x="77" y="224"/>
                  </a:lnTo>
                  <a:lnTo>
                    <a:pt x="97" y="210"/>
                  </a:lnTo>
                  <a:lnTo>
                    <a:pt x="117" y="195"/>
                  </a:lnTo>
                  <a:lnTo>
                    <a:pt x="136" y="181"/>
                  </a:lnTo>
                  <a:lnTo>
                    <a:pt x="154" y="166"/>
                  </a:lnTo>
                  <a:lnTo>
                    <a:pt x="172" y="150"/>
                  </a:lnTo>
                  <a:lnTo>
                    <a:pt x="190" y="134"/>
                  </a:lnTo>
                  <a:lnTo>
                    <a:pt x="206" y="118"/>
                  </a:lnTo>
                  <a:lnTo>
                    <a:pt x="222" y="101"/>
                  </a:lnTo>
                  <a:lnTo>
                    <a:pt x="238" y="84"/>
                  </a:lnTo>
                  <a:lnTo>
                    <a:pt x="252" y="66"/>
                  </a:lnTo>
                  <a:lnTo>
                    <a:pt x="267" y="49"/>
                  </a:lnTo>
                  <a:lnTo>
                    <a:pt x="282" y="30"/>
                  </a:lnTo>
                  <a:lnTo>
                    <a:pt x="295" y="11"/>
                  </a:lnTo>
                  <a:lnTo>
                    <a:pt x="296" y="7"/>
                  </a:lnTo>
                  <a:lnTo>
                    <a:pt x="295" y="11"/>
                  </a:lnTo>
                  <a:lnTo>
                    <a:pt x="296" y="8"/>
                  </a:lnTo>
                  <a:lnTo>
                    <a:pt x="296" y="5"/>
                  </a:lnTo>
                  <a:lnTo>
                    <a:pt x="295" y="2"/>
                  </a:lnTo>
                  <a:lnTo>
                    <a:pt x="292" y="1"/>
                  </a:lnTo>
                  <a:lnTo>
                    <a:pt x="289" y="0"/>
                  </a:lnTo>
                  <a:lnTo>
                    <a:pt x="284" y="0"/>
                  </a:lnTo>
                  <a:lnTo>
                    <a:pt x="282" y="1"/>
                  </a:lnTo>
                  <a:lnTo>
                    <a:pt x="279" y="4"/>
                  </a:lnTo>
                  <a:lnTo>
                    <a:pt x="277" y="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0" name="Freeform 116"/>
            <p:cNvSpPr>
              <a:spLocks/>
            </p:cNvSpPr>
            <p:nvPr/>
          </p:nvSpPr>
          <p:spPr bwMode="auto">
            <a:xfrm>
              <a:off x="5762" y="3038"/>
              <a:ext cx="23" cy="22"/>
            </a:xfrm>
            <a:custGeom>
              <a:avLst/>
              <a:gdLst>
                <a:gd name="T0" fmla="*/ 18 w 23"/>
                <a:gd name="T1" fmla="*/ 12 h 22"/>
                <a:gd name="T2" fmla="*/ 0 w 23"/>
                <a:gd name="T3" fmla="*/ 9 h 22"/>
                <a:gd name="T4" fmla="*/ 1 w 23"/>
                <a:gd name="T5" fmla="*/ 21 h 22"/>
                <a:gd name="T6" fmla="*/ 22 w 23"/>
                <a:gd name="T7" fmla="*/ 19 h 22"/>
                <a:gd name="T8" fmla="*/ 20 w 23"/>
                <a:gd name="T9" fmla="*/ 7 h 22"/>
                <a:gd name="T10" fmla="*/ 1 w 23"/>
                <a:gd name="T11" fmla="*/ 4 h 22"/>
                <a:gd name="T12" fmla="*/ 20 w 23"/>
                <a:gd name="T13" fmla="*/ 7 h 22"/>
                <a:gd name="T14" fmla="*/ 18 w 23"/>
                <a:gd name="T15" fmla="*/ 4 h 22"/>
                <a:gd name="T16" fmla="*/ 15 w 23"/>
                <a:gd name="T17" fmla="*/ 1 h 22"/>
                <a:gd name="T18" fmla="*/ 12 w 23"/>
                <a:gd name="T19" fmla="*/ 0 h 22"/>
                <a:gd name="T20" fmla="*/ 10 w 23"/>
                <a:gd name="T21" fmla="*/ 0 h 22"/>
                <a:gd name="T22" fmla="*/ 5 w 23"/>
                <a:gd name="T23" fmla="*/ 1 h 22"/>
                <a:gd name="T24" fmla="*/ 1 w 23"/>
                <a:gd name="T25" fmla="*/ 3 h 22"/>
                <a:gd name="T26" fmla="*/ 0 w 23"/>
                <a:gd name="T27" fmla="*/ 6 h 22"/>
                <a:gd name="T28" fmla="*/ 0 w 23"/>
                <a:gd name="T29" fmla="*/ 9 h 22"/>
                <a:gd name="T30" fmla="*/ 18 w 23"/>
                <a:gd name="T31" fmla="*/ 12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2"/>
                <a:gd name="T50" fmla="*/ 23 w 23"/>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2">
                  <a:moveTo>
                    <a:pt x="18" y="12"/>
                  </a:moveTo>
                  <a:lnTo>
                    <a:pt x="0" y="9"/>
                  </a:lnTo>
                  <a:lnTo>
                    <a:pt x="1" y="21"/>
                  </a:lnTo>
                  <a:lnTo>
                    <a:pt x="22" y="19"/>
                  </a:lnTo>
                  <a:lnTo>
                    <a:pt x="20" y="7"/>
                  </a:lnTo>
                  <a:lnTo>
                    <a:pt x="1" y="4"/>
                  </a:lnTo>
                  <a:lnTo>
                    <a:pt x="20" y="7"/>
                  </a:lnTo>
                  <a:lnTo>
                    <a:pt x="18" y="4"/>
                  </a:lnTo>
                  <a:lnTo>
                    <a:pt x="15" y="1"/>
                  </a:lnTo>
                  <a:lnTo>
                    <a:pt x="12" y="0"/>
                  </a:lnTo>
                  <a:lnTo>
                    <a:pt x="10" y="0"/>
                  </a:lnTo>
                  <a:lnTo>
                    <a:pt x="5" y="1"/>
                  </a:lnTo>
                  <a:lnTo>
                    <a:pt x="1" y="3"/>
                  </a:lnTo>
                  <a:lnTo>
                    <a:pt x="0" y="6"/>
                  </a:lnTo>
                  <a:lnTo>
                    <a:pt x="0" y="9"/>
                  </a:lnTo>
                  <a:lnTo>
                    <a:pt x="18" y="12"/>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1" name="Freeform 117"/>
            <p:cNvSpPr>
              <a:spLocks/>
            </p:cNvSpPr>
            <p:nvPr/>
          </p:nvSpPr>
          <p:spPr bwMode="auto">
            <a:xfrm>
              <a:off x="5606" y="3043"/>
              <a:ext cx="173" cy="152"/>
            </a:xfrm>
            <a:custGeom>
              <a:avLst/>
              <a:gdLst>
                <a:gd name="T0" fmla="*/ 10 w 173"/>
                <a:gd name="T1" fmla="*/ 151 h 152"/>
                <a:gd name="T2" fmla="*/ 23 w 173"/>
                <a:gd name="T3" fmla="*/ 144 h 152"/>
                <a:gd name="T4" fmla="*/ 36 w 173"/>
                <a:gd name="T5" fmla="*/ 137 h 152"/>
                <a:gd name="T6" fmla="*/ 47 w 173"/>
                <a:gd name="T7" fmla="*/ 129 h 152"/>
                <a:gd name="T8" fmla="*/ 60 w 173"/>
                <a:gd name="T9" fmla="*/ 122 h 152"/>
                <a:gd name="T10" fmla="*/ 72 w 173"/>
                <a:gd name="T11" fmla="*/ 114 h 152"/>
                <a:gd name="T12" fmla="*/ 82 w 173"/>
                <a:gd name="T13" fmla="*/ 105 h 152"/>
                <a:gd name="T14" fmla="*/ 94 w 173"/>
                <a:gd name="T15" fmla="*/ 96 h 152"/>
                <a:gd name="T16" fmla="*/ 104 w 173"/>
                <a:gd name="T17" fmla="*/ 88 h 152"/>
                <a:gd name="T18" fmla="*/ 113 w 173"/>
                <a:gd name="T19" fmla="*/ 77 h 152"/>
                <a:gd name="T20" fmla="*/ 123 w 173"/>
                <a:gd name="T21" fmla="*/ 67 h 152"/>
                <a:gd name="T22" fmla="*/ 131 w 173"/>
                <a:gd name="T23" fmla="*/ 59 h 152"/>
                <a:gd name="T24" fmla="*/ 140 w 173"/>
                <a:gd name="T25" fmla="*/ 49 h 152"/>
                <a:gd name="T26" fmla="*/ 147 w 173"/>
                <a:gd name="T27" fmla="*/ 38 h 152"/>
                <a:gd name="T28" fmla="*/ 156 w 173"/>
                <a:gd name="T29" fmla="*/ 28 h 152"/>
                <a:gd name="T30" fmla="*/ 165 w 173"/>
                <a:gd name="T31" fmla="*/ 18 h 152"/>
                <a:gd name="T32" fmla="*/ 172 w 173"/>
                <a:gd name="T33" fmla="*/ 7 h 152"/>
                <a:gd name="T34" fmla="*/ 156 w 173"/>
                <a:gd name="T35" fmla="*/ 0 h 152"/>
                <a:gd name="T36" fmla="*/ 149 w 173"/>
                <a:gd name="T37" fmla="*/ 10 h 152"/>
                <a:gd name="T38" fmla="*/ 142 w 173"/>
                <a:gd name="T39" fmla="*/ 20 h 152"/>
                <a:gd name="T40" fmla="*/ 133 w 173"/>
                <a:gd name="T41" fmla="*/ 30 h 152"/>
                <a:gd name="T42" fmla="*/ 126 w 173"/>
                <a:gd name="T43" fmla="*/ 40 h 152"/>
                <a:gd name="T44" fmla="*/ 117 w 173"/>
                <a:gd name="T45" fmla="*/ 49 h 152"/>
                <a:gd name="T46" fmla="*/ 108 w 173"/>
                <a:gd name="T47" fmla="*/ 59 h 152"/>
                <a:gd name="T48" fmla="*/ 98 w 173"/>
                <a:gd name="T49" fmla="*/ 67 h 152"/>
                <a:gd name="T50" fmla="*/ 89 w 173"/>
                <a:gd name="T51" fmla="*/ 76 h 152"/>
                <a:gd name="T52" fmla="*/ 79 w 173"/>
                <a:gd name="T53" fmla="*/ 85 h 152"/>
                <a:gd name="T54" fmla="*/ 69 w 173"/>
                <a:gd name="T55" fmla="*/ 93 h 152"/>
                <a:gd name="T56" fmla="*/ 59 w 173"/>
                <a:gd name="T57" fmla="*/ 102 h 152"/>
                <a:gd name="T58" fmla="*/ 49 w 173"/>
                <a:gd name="T59" fmla="*/ 109 h 152"/>
                <a:gd name="T60" fmla="*/ 37 w 173"/>
                <a:gd name="T61" fmla="*/ 116 h 152"/>
                <a:gd name="T62" fmla="*/ 26 w 173"/>
                <a:gd name="T63" fmla="*/ 125 h 152"/>
                <a:gd name="T64" fmla="*/ 13 w 173"/>
                <a:gd name="T65" fmla="*/ 131 h 152"/>
                <a:gd name="T66" fmla="*/ 0 w 173"/>
                <a:gd name="T67" fmla="*/ 138 h 152"/>
                <a:gd name="T68" fmla="*/ 10 w 173"/>
                <a:gd name="T69" fmla="*/ 151 h 1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3"/>
                <a:gd name="T106" fmla="*/ 0 h 152"/>
                <a:gd name="T107" fmla="*/ 173 w 173"/>
                <a:gd name="T108" fmla="*/ 152 h 1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3" h="152">
                  <a:moveTo>
                    <a:pt x="10" y="151"/>
                  </a:moveTo>
                  <a:lnTo>
                    <a:pt x="23" y="144"/>
                  </a:lnTo>
                  <a:lnTo>
                    <a:pt x="36" y="137"/>
                  </a:lnTo>
                  <a:lnTo>
                    <a:pt x="47" y="129"/>
                  </a:lnTo>
                  <a:lnTo>
                    <a:pt x="60" y="122"/>
                  </a:lnTo>
                  <a:lnTo>
                    <a:pt x="72" y="114"/>
                  </a:lnTo>
                  <a:lnTo>
                    <a:pt x="82" y="105"/>
                  </a:lnTo>
                  <a:lnTo>
                    <a:pt x="94" y="96"/>
                  </a:lnTo>
                  <a:lnTo>
                    <a:pt x="104" y="88"/>
                  </a:lnTo>
                  <a:lnTo>
                    <a:pt x="113" y="77"/>
                  </a:lnTo>
                  <a:lnTo>
                    <a:pt x="123" y="67"/>
                  </a:lnTo>
                  <a:lnTo>
                    <a:pt x="131" y="59"/>
                  </a:lnTo>
                  <a:lnTo>
                    <a:pt x="140" y="49"/>
                  </a:lnTo>
                  <a:lnTo>
                    <a:pt x="147" y="38"/>
                  </a:lnTo>
                  <a:lnTo>
                    <a:pt x="156" y="28"/>
                  </a:lnTo>
                  <a:lnTo>
                    <a:pt x="165" y="18"/>
                  </a:lnTo>
                  <a:lnTo>
                    <a:pt x="172" y="7"/>
                  </a:lnTo>
                  <a:lnTo>
                    <a:pt x="156" y="0"/>
                  </a:lnTo>
                  <a:lnTo>
                    <a:pt x="149" y="10"/>
                  </a:lnTo>
                  <a:lnTo>
                    <a:pt x="142" y="20"/>
                  </a:lnTo>
                  <a:lnTo>
                    <a:pt x="133" y="30"/>
                  </a:lnTo>
                  <a:lnTo>
                    <a:pt x="126" y="40"/>
                  </a:lnTo>
                  <a:lnTo>
                    <a:pt x="117" y="49"/>
                  </a:lnTo>
                  <a:lnTo>
                    <a:pt x="108" y="59"/>
                  </a:lnTo>
                  <a:lnTo>
                    <a:pt x="98" y="67"/>
                  </a:lnTo>
                  <a:lnTo>
                    <a:pt x="89" y="76"/>
                  </a:lnTo>
                  <a:lnTo>
                    <a:pt x="79" y="85"/>
                  </a:lnTo>
                  <a:lnTo>
                    <a:pt x="69" y="93"/>
                  </a:lnTo>
                  <a:lnTo>
                    <a:pt x="59" y="102"/>
                  </a:lnTo>
                  <a:lnTo>
                    <a:pt x="49" y="109"/>
                  </a:lnTo>
                  <a:lnTo>
                    <a:pt x="37" y="116"/>
                  </a:lnTo>
                  <a:lnTo>
                    <a:pt x="26" y="125"/>
                  </a:lnTo>
                  <a:lnTo>
                    <a:pt x="13" y="131"/>
                  </a:lnTo>
                  <a:lnTo>
                    <a:pt x="0" y="138"/>
                  </a:lnTo>
                  <a:lnTo>
                    <a:pt x="10" y="15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2" name="Freeform 118"/>
            <p:cNvSpPr>
              <a:spLocks/>
            </p:cNvSpPr>
            <p:nvPr/>
          </p:nvSpPr>
          <p:spPr bwMode="auto">
            <a:xfrm>
              <a:off x="4929" y="3028"/>
              <a:ext cx="687" cy="225"/>
            </a:xfrm>
            <a:custGeom>
              <a:avLst/>
              <a:gdLst>
                <a:gd name="T0" fmla="*/ 13 w 687"/>
                <a:gd name="T1" fmla="*/ 26 h 225"/>
                <a:gd name="T2" fmla="*/ 43 w 687"/>
                <a:gd name="T3" fmla="*/ 62 h 225"/>
                <a:gd name="T4" fmla="*/ 76 w 687"/>
                <a:gd name="T5" fmla="*/ 94 h 225"/>
                <a:gd name="T6" fmla="*/ 112 w 687"/>
                <a:gd name="T7" fmla="*/ 123 h 225"/>
                <a:gd name="T8" fmla="*/ 152 w 687"/>
                <a:gd name="T9" fmla="*/ 149 h 225"/>
                <a:gd name="T10" fmla="*/ 194 w 687"/>
                <a:gd name="T11" fmla="*/ 170 h 225"/>
                <a:gd name="T12" fmla="*/ 236 w 687"/>
                <a:gd name="T13" fmla="*/ 189 h 225"/>
                <a:gd name="T14" fmla="*/ 282 w 687"/>
                <a:gd name="T15" fmla="*/ 204 h 225"/>
                <a:gd name="T16" fmla="*/ 328 w 687"/>
                <a:gd name="T17" fmla="*/ 214 h 225"/>
                <a:gd name="T18" fmla="*/ 376 w 687"/>
                <a:gd name="T19" fmla="*/ 221 h 225"/>
                <a:gd name="T20" fmla="*/ 424 w 687"/>
                <a:gd name="T21" fmla="*/ 224 h 225"/>
                <a:gd name="T22" fmla="*/ 472 w 687"/>
                <a:gd name="T23" fmla="*/ 223 h 225"/>
                <a:gd name="T24" fmla="*/ 521 w 687"/>
                <a:gd name="T25" fmla="*/ 217 h 225"/>
                <a:gd name="T26" fmla="*/ 570 w 687"/>
                <a:gd name="T27" fmla="*/ 208 h 225"/>
                <a:gd name="T28" fmla="*/ 617 w 687"/>
                <a:gd name="T29" fmla="*/ 194 h 225"/>
                <a:gd name="T30" fmla="*/ 663 w 687"/>
                <a:gd name="T31" fmla="*/ 176 h 225"/>
                <a:gd name="T32" fmla="*/ 677 w 687"/>
                <a:gd name="T33" fmla="*/ 153 h 225"/>
                <a:gd name="T34" fmla="*/ 634 w 687"/>
                <a:gd name="T35" fmla="*/ 172 h 225"/>
                <a:gd name="T36" fmla="*/ 588 w 687"/>
                <a:gd name="T37" fmla="*/ 186 h 225"/>
                <a:gd name="T38" fmla="*/ 541 w 687"/>
                <a:gd name="T39" fmla="*/ 198 h 225"/>
                <a:gd name="T40" fmla="*/ 495 w 687"/>
                <a:gd name="T41" fmla="*/ 205 h 225"/>
                <a:gd name="T42" fmla="*/ 449 w 687"/>
                <a:gd name="T43" fmla="*/ 208 h 225"/>
                <a:gd name="T44" fmla="*/ 401 w 687"/>
                <a:gd name="T45" fmla="*/ 208 h 225"/>
                <a:gd name="T46" fmla="*/ 354 w 687"/>
                <a:gd name="T47" fmla="*/ 202 h 225"/>
                <a:gd name="T48" fmla="*/ 309 w 687"/>
                <a:gd name="T49" fmla="*/ 194 h 225"/>
                <a:gd name="T50" fmla="*/ 265 w 687"/>
                <a:gd name="T51" fmla="*/ 182 h 225"/>
                <a:gd name="T52" fmla="*/ 223 w 687"/>
                <a:gd name="T53" fmla="*/ 166 h 225"/>
                <a:gd name="T54" fmla="*/ 181 w 687"/>
                <a:gd name="T55" fmla="*/ 147 h 225"/>
                <a:gd name="T56" fmla="*/ 143 w 687"/>
                <a:gd name="T57" fmla="*/ 124 h 225"/>
                <a:gd name="T58" fmla="*/ 107 w 687"/>
                <a:gd name="T59" fmla="*/ 98 h 225"/>
                <a:gd name="T60" fmla="*/ 72 w 687"/>
                <a:gd name="T61" fmla="*/ 68 h 225"/>
                <a:gd name="T62" fmla="*/ 42 w 687"/>
                <a:gd name="T63" fmla="*/ 36 h 225"/>
                <a:gd name="T64" fmla="*/ 15 w 687"/>
                <a:gd name="T65" fmla="*/ 0 h 2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7"/>
                <a:gd name="T100" fmla="*/ 0 h 225"/>
                <a:gd name="T101" fmla="*/ 687 w 687"/>
                <a:gd name="T102" fmla="*/ 225 h 2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7" h="225">
                  <a:moveTo>
                    <a:pt x="0" y="8"/>
                  </a:moveTo>
                  <a:lnTo>
                    <a:pt x="13" y="26"/>
                  </a:lnTo>
                  <a:lnTo>
                    <a:pt x="27" y="44"/>
                  </a:lnTo>
                  <a:lnTo>
                    <a:pt x="43" y="62"/>
                  </a:lnTo>
                  <a:lnTo>
                    <a:pt x="59" y="79"/>
                  </a:lnTo>
                  <a:lnTo>
                    <a:pt x="76" y="94"/>
                  </a:lnTo>
                  <a:lnTo>
                    <a:pt x="94" y="110"/>
                  </a:lnTo>
                  <a:lnTo>
                    <a:pt x="112" y="123"/>
                  </a:lnTo>
                  <a:lnTo>
                    <a:pt x="131" y="137"/>
                  </a:lnTo>
                  <a:lnTo>
                    <a:pt x="152" y="149"/>
                  </a:lnTo>
                  <a:lnTo>
                    <a:pt x="172" y="160"/>
                  </a:lnTo>
                  <a:lnTo>
                    <a:pt x="194" y="170"/>
                  </a:lnTo>
                  <a:lnTo>
                    <a:pt x="214" y="181"/>
                  </a:lnTo>
                  <a:lnTo>
                    <a:pt x="236" y="189"/>
                  </a:lnTo>
                  <a:lnTo>
                    <a:pt x="259" y="197"/>
                  </a:lnTo>
                  <a:lnTo>
                    <a:pt x="282" y="204"/>
                  </a:lnTo>
                  <a:lnTo>
                    <a:pt x="305" y="210"/>
                  </a:lnTo>
                  <a:lnTo>
                    <a:pt x="328" y="214"/>
                  </a:lnTo>
                  <a:lnTo>
                    <a:pt x="351" y="218"/>
                  </a:lnTo>
                  <a:lnTo>
                    <a:pt x="376" y="221"/>
                  </a:lnTo>
                  <a:lnTo>
                    <a:pt x="399" y="223"/>
                  </a:lnTo>
                  <a:lnTo>
                    <a:pt x="424" y="224"/>
                  </a:lnTo>
                  <a:lnTo>
                    <a:pt x="449" y="224"/>
                  </a:lnTo>
                  <a:lnTo>
                    <a:pt x="472" y="223"/>
                  </a:lnTo>
                  <a:lnTo>
                    <a:pt x="496" y="221"/>
                  </a:lnTo>
                  <a:lnTo>
                    <a:pt x="521" y="217"/>
                  </a:lnTo>
                  <a:lnTo>
                    <a:pt x="546" y="214"/>
                  </a:lnTo>
                  <a:lnTo>
                    <a:pt x="570" y="208"/>
                  </a:lnTo>
                  <a:lnTo>
                    <a:pt x="593" y="202"/>
                  </a:lnTo>
                  <a:lnTo>
                    <a:pt x="617" y="194"/>
                  </a:lnTo>
                  <a:lnTo>
                    <a:pt x="640" y="186"/>
                  </a:lnTo>
                  <a:lnTo>
                    <a:pt x="663" y="176"/>
                  </a:lnTo>
                  <a:lnTo>
                    <a:pt x="686" y="166"/>
                  </a:lnTo>
                  <a:lnTo>
                    <a:pt x="677" y="153"/>
                  </a:lnTo>
                  <a:lnTo>
                    <a:pt x="656" y="163"/>
                  </a:lnTo>
                  <a:lnTo>
                    <a:pt x="634" y="172"/>
                  </a:lnTo>
                  <a:lnTo>
                    <a:pt x="611" y="181"/>
                  </a:lnTo>
                  <a:lnTo>
                    <a:pt x="588" y="186"/>
                  </a:lnTo>
                  <a:lnTo>
                    <a:pt x="564" y="194"/>
                  </a:lnTo>
                  <a:lnTo>
                    <a:pt x="541" y="198"/>
                  </a:lnTo>
                  <a:lnTo>
                    <a:pt x="518" y="202"/>
                  </a:lnTo>
                  <a:lnTo>
                    <a:pt x="495" y="205"/>
                  </a:lnTo>
                  <a:lnTo>
                    <a:pt x="472" y="208"/>
                  </a:lnTo>
                  <a:lnTo>
                    <a:pt x="449" y="208"/>
                  </a:lnTo>
                  <a:lnTo>
                    <a:pt x="424" y="208"/>
                  </a:lnTo>
                  <a:lnTo>
                    <a:pt x="401" y="208"/>
                  </a:lnTo>
                  <a:lnTo>
                    <a:pt x="378" y="205"/>
                  </a:lnTo>
                  <a:lnTo>
                    <a:pt x="354" y="202"/>
                  </a:lnTo>
                  <a:lnTo>
                    <a:pt x="331" y="199"/>
                  </a:lnTo>
                  <a:lnTo>
                    <a:pt x="309" y="194"/>
                  </a:lnTo>
                  <a:lnTo>
                    <a:pt x="286" y="189"/>
                  </a:lnTo>
                  <a:lnTo>
                    <a:pt x="265" y="182"/>
                  </a:lnTo>
                  <a:lnTo>
                    <a:pt x="243" y="175"/>
                  </a:lnTo>
                  <a:lnTo>
                    <a:pt x="223" y="166"/>
                  </a:lnTo>
                  <a:lnTo>
                    <a:pt x="201" y="157"/>
                  </a:lnTo>
                  <a:lnTo>
                    <a:pt x="181" y="147"/>
                  </a:lnTo>
                  <a:lnTo>
                    <a:pt x="162" y="137"/>
                  </a:lnTo>
                  <a:lnTo>
                    <a:pt x="143" y="124"/>
                  </a:lnTo>
                  <a:lnTo>
                    <a:pt x="124" y="111"/>
                  </a:lnTo>
                  <a:lnTo>
                    <a:pt x="107" y="98"/>
                  </a:lnTo>
                  <a:lnTo>
                    <a:pt x="89" y="84"/>
                  </a:lnTo>
                  <a:lnTo>
                    <a:pt x="72" y="68"/>
                  </a:lnTo>
                  <a:lnTo>
                    <a:pt x="57" y="52"/>
                  </a:lnTo>
                  <a:lnTo>
                    <a:pt x="42" y="36"/>
                  </a:lnTo>
                  <a:lnTo>
                    <a:pt x="28" y="18"/>
                  </a:lnTo>
                  <a:lnTo>
                    <a:pt x="15" y="0"/>
                  </a:lnTo>
                  <a:lnTo>
                    <a:pt x="0" y="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3" name="Freeform 119"/>
            <p:cNvSpPr>
              <a:spLocks/>
            </p:cNvSpPr>
            <p:nvPr/>
          </p:nvSpPr>
          <p:spPr bwMode="auto">
            <a:xfrm>
              <a:off x="4860" y="2671"/>
              <a:ext cx="85" cy="365"/>
            </a:xfrm>
            <a:custGeom>
              <a:avLst/>
              <a:gdLst>
                <a:gd name="T0" fmla="*/ 24 w 85"/>
                <a:gd name="T1" fmla="*/ 15 h 365"/>
                <a:gd name="T2" fmla="*/ 17 w 85"/>
                <a:gd name="T3" fmla="*/ 37 h 365"/>
                <a:gd name="T4" fmla="*/ 11 w 85"/>
                <a:gd name="T5" fmla="*/ 59 h 365"/>
                <a:gd name="T6" fmla="*/ 5 w 85"/>
                <a:gd name="T7" fmla="*/ 82 h 365"/>
                <a:gd name="T8" fmla="*/ 2 w 85"/>
                <a:gd name="T9" fmla="*/ 104 h 365"/>
                <a:gd name="T10" fmla="*/ 1 w 85"/>
                <a:gd name="T11" fmla="*/ 127 h 365"/>
                <a:gd name="T12" fmla="*/ 0 w 85"/>
                <a:gd name="T13" fmla="*/ 151 h 365"/>
                <a:gd name="T14" fmla="*/ 1 w 85"/>
                <a:gd name="T15" fmla="*/ 174 h 365"/>
                <a:gd name="T16" fmla="*/ 2 w 85"/>
                <a:gd name="T17" fmla="*/ 196 h 365"/>
                <a:gd name="T18" fmla="*/ 7 w 85"/>
                <a:gd name="T19" fmla="*/ 219 h 365"/>
                <a:gd name="T20" fmla="*/ 13 w 85"/>
                <a:gd name="T21" fmla="*/ 242 h 365"/>
                <a:gd name="T22" fmla="*/ 18 w 85"/>
                <a:gd name="T23" fmla="*/ 265 h 365"/>
                <a:gd name="T24" fmla="*/ 27 w 85"/>
                <a:gd name="T25" fmla="*/ 287 h 365"/>
                <a:gd name="T26" fmla="*/ 37 w 85"/>
                <a:gd name="T27" fmla="*/ 309 h 365"/>
                <a:gd name="T28" fmla="*/ 49 w 85"/>
                <a:gd name="T29" fmla="*/ 332 h 365"/>
                <a:gd name="T30" fmla="*/ 62 w 85"/>
                <a:gd name="T31" fmla="*/ 352 h 365"/>
                <a:gd name="T32" fmla="*/ 84 w 85"/>
                <a:gd name="T33" fmla="*/ 355 h 365"/>
                <a:gd name="T34" fmla="*/ 71 w 85"/>
                <a:gd name="T35" fmla="*/ 335 h 365"/>
                <a:gd name="T36" fmla="*/ 59 w 85"/>
                <a:gd name="T37" fmla="*/ 315 h 365"/>
                <a:gd name="T38" fmla="*/ 49 w 85"/>
                <a:gd name="T39" fmla="*/ 293 h 365"/>
                <a:gd name="T40" fmla="*/ 40 w 85"/>
                <a:gd name="T41" fmla="*/ 271 h 365"/>
                <a:gd name="T42" fmla="*/ 33 w 85"/>
                <a:gd name="T43" fmla="*/ 249 h 365"/>
                <a:gd name="T44" fmla="*/ 27 w 85"/>
                <a:gd name="T45" fmla="*/ 228 h 365"/>
                <a:gd name="T46" fmla="*/ 23 w 85"/>
                <a:gd name="T47" fmla="*/ 206 h 365"/>
                <a:gd name="T48" fmla="*/ 20 w 85"/>
                <a:gd name="T49" fmla="*/ 184 h 365"/>
                <a:gd name="T50" fmla="*/ 18 w 85"/>
                <a:gd name="T51" fmla="*/ 161 h 365"/>
                <a:gd name="T52" fmla="*/ 18 w 85"/>
                <a:gd name="T53" fmla="*/ 139 h 365"/>
                <a:gd name="T54" fmla="*/ 20 w 85"/>
                <a:gd name="T55" fmla="*/ 117 h 365"/>
                <a:gd name="T56" fmla="*/ 21 w 85"/>
                <a:gd name="T57" fmla="*/ 95 h 365"/>
                <a:gd name="T58" fmla="*/ 26 w 85"/>
                <a:gd name="T59" fmla="*/ 74 h 365"/>
                <a:gd name="T60" fmla="*/ 32 w 85"/>
                <a:gd name="T61" fmla="*/ 52 h 365"/>
                <a:gd name="T62" fmla="*/ 37 w 85"/>
                <a:gd name="T63" fmla="*/ 30 h 365"/>
                <a:gd name="T64" fmla="*/ 46 w 85"/>
                <a:gd name="T65" fmla="*/ 10 h 365"/>
                <a:gd name="T66" fmla="*/ 46 w 85"/>
                <a:gd name="T67" fmla="*/ 4 h 365"/>
                <a:gd name="T68" fmla="*/ 40 w 85"/>
                <a:gd name="T69" fmla="*/ 0 h 365"/>
                <a:gd name="T70" fmla="*/ 34 w 85"/>
                <a:gd name="T71" fmla="*/ 0 h 365"/>
                <a:gd name="T72" fmla="*/ 29 w 85"/>
                <a:gd name="T73" fmla="*/ 4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365"/>
                <a:gd name="T113" fmla="*/ 85 w 85"/>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365">
                  <a:moveTo>
                    <a:pt x="29" y="4"/>
                  </a:moveTo>
                  <a:lnTo>
                    <a:pt x="24" y="15"/>
                  </a:lnTo>
                  <a:lnTo>
                    <a:pt x="20" y="26"/>
                  </a:lnTo>
                  <a:lnTo>
                    <a:pt x="17" y="37"/>
                  </a:lnTo>
                  <a:lnTo>
                    <a:pt x="14" y="49"/>
                  </a:lnTo>
                  <a:lnTo>
                    <a:pt x="11" y="59"/>
                  </a:lnTo>
                  <a:lnTo>
                    <a:pt x="8" y="71"/>
                  </a:lnTo>
                  <a:lnTo>
                    <a:pt x="5" y="82"/>
                  </a:lnTo>
                  <a:lnTo>
                    <a:pt x="4" y="94"/>
                  </a:lnTo>
                  <a:lnTo>
                    <a:pt x="2" y="104"/>
                  </a:lnTo>
                  <a:lnTo>
                    <a:pt x="1" y="116"/>
                  </a:lnTo>
                  <a:lnTo>
                    <a:pt x="1" y="127"/>
                  </a:lnTo>
                  <a:lnTo>
                    <a:pt x="0" y="139"/>
                  </a:lnTo>
                  <a:lnTo>
                    <a:pt x="0" y="151"/>
                  </a:lnTo>
                  <a:lnTo>
                    <a:pt x="1" y="162"/>
                  </a:lnTo>
                  <a:lnTo>
                    <a:pt x="1" y="174"/>
                  </a:lnTo>
                  <a:lnTo>
                    <a:pt x="2" y="185"/>
                  </a:lnTo>
                  <a:lnTo>
                    <a:pt x="2" y="196"/>
                  </a:lnTo>
                  <a:lnTo>
                    <a:pt x="5" y="207"/>
                  </a:lnTo>
                  <a:lnTo>
                    <a:pt x="7" y="219"/>
                  </a:lnTo>
                  <a:lnTo>
                    <a:pt x="10" y="230"/>
                  </a:lnTo>
                  <a:lnTo>
                    <a:pt x="13" y="242"/>
                  </a:lnTo>
                  <a:lnTo>
                    <a:pt x="16" y="254"/>
                  </a:lnTo>
                  <a:lnTo>
                    <a:pt x="18" y="265"/>
                  </a:lnTo>
                  <a:lnTo>
                    <a:pt x="23" y="277"/>
                  </a:lnTo>
                  <a:lnTo>
                    <a:pt x="27" y="287"/>
                  </a:lnTo>
                  <a:lnTo>
                    <a:pt x="33" y="299"/>
                  </a:lnTo>
                  <a:lnTo>
                    <a:pt x="37" y="309"/>
                  </a:lnTo>
                  <a:lnTo>
                    <a:pt x="43" y="320"/>
                  </a:lnTo>
                  <a:lnTo>
                    <a:pt x="49" y="332"/>
                  </a:lnTo>
                  <a:lnTo>
                    <a:pt x="55" y="342"/>
                  </a:lnTo>
                  <a:lnTo>
                    <a:pt x="62" y="352"/>
                  </a:lnTo>
                  <a:lnTo>
                    <a:pt x="68" y="364"/>
                  </a:lnTo>
                  <a:lnTo>
                    <a:pt x="84" y="355"/>
                  </a:lnTo>
                  <a:lnTo>
                    <a:pt x="77" y="345"/>
                  </a:lnTo>
                  <a:lnTo>
                    <a:pt x="71" y="335"/>
                  </a:lnTo>
                  <a:lnTo>
                    <a:pt x="65" y="325"/>
                  </a:lnTo>
                  <a:lnTo>
                    <a:pt x="59" y="315"/>
                  </a:lnTo>
                  <a:lnTo>
                    <a:pt x="53" y="305"/>
                  </a:lnTo>
                  <a:lnTo>
                    <a:pt x="49" y="293"/>
                  </a:lnTo>
                  <a:lnTo>
                    <a:pt x="45" y="281"/>
                  </a:lnTo>
                  <a:lnTo>
                    <a:pt x="40" y="271"/>
                  </a:lnTo>
                  <a:lnTo>
                    <a:pt x="36" y="261"/>
                  </a:lnTo>
                  <a:lnTo>
                    <a:pt x="33" y="249"/>
                  </a:lnTo>
                  <a:lnTo>
                    <a:pt x="30" y="238"/>
                  </a:lnTo>
                  <a:lnTo>
                    <a:pt x="27" y="228"/>
                  </a:lnTo>
                  <a:lnTo>
                    <a:pt x="24" y="217"/>
                  </a:lnTo>
                  <a:lnTo>
                    <a:pt x="23" y="206"/>
                  </a:lnTo>
                  <a:lnTo>
                    <a:pt x="21" y="194"/>
                  </a:lnTo>
                  <a:lnTo>
                    <a:pt x="20" y="184"/>
                  </a:lnTo>
                  <a:lnTo>
                    <a:pt x="18" y="172"/>
                  </a:lnTo>
                  <a:lnTo>
                    <a:pt x="18" y="161"/>
                  </a:lnTo>
                  <a:lnTo>
                    <a:pt x="18" y="151"/>
                  </a:lnTo>
                  <a:lnTo>
                    <a:pt x="18" y="139"/>
                  </a:lnTo>
                  <a:lnTo>
                    <a:pt x="18" y="129"/>
                  </a:lnTo>
                  <a:lnTo>
                    <a:pt x="20" y="117"/>
                  </a:lnTo>
                  <a:lnTo>
                    <a:pt x="20" y="106"/>
                  </a:lnTo>
                  <a:lnTo>
                    <a:pt x="21" y="95"/>
                  </a:lnTo>
                  <a:lnTo>
                    <a:pt x="23" y="84"/>
                  </a:lnTo>
                  <a:lnTo>
                    <a:pt x="26" y="74"/>
                  </a:lnTo>
                  <a:lnTo>
                    <a:pt x="29" y="62"/>
                  </a:lnTo>
                  <a:lnTo>
                    <a:pt x="32" y="52"/>
                  </a:lnTo>
                  <a:lnTo>
                    <a:pt x="34" y="40"/>
                  </a:lnTo>
                  <a:lnTo>
                    <a:pt x="37" y="30"/>
                  </a:lnTo>
                  <a:lnTo>
                    <a:pt x="42" y="20"/>
                  </a:lnTo>
                  <a:lnTo>
                    <a:pt x="46" y="10"/>
                  </a:lnTo>
                  <a:lnTo>
                    <a:pt x="46" y="7"/>
                  </a:lnTo>
                  <a:lnTo>
                    <a:pt x="46" y="4"/>
                  </a:lnTo>
                  <a:lnTo>
                    <a:pt x="43" y="1"/>
                  </a:lnTo>
                  <a:lnTo>
                    <a:pt x="40" y="0"/>
                  </a:lnTo>
                  <a:lnTo>
                    <a:pt x="37" y="0"/>
                  </a:lnTo>
                  <a:lnTo>
                    <a:pt x="34" y="0"/>
                  </a:lnTo>
                  <a:lnTo>
                    <a:pt x="32" y="1"/>
                  </a:lnTo>
                  <a:lnTo>
                    <a:pt x="29" y="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4" name="Freeform 120"/>
            <p:cNvSpPr>
              <a:spLocks/>
            </p:cNvSpPr>
            <p:nvPr/>
          </p:nvSpPr>
          <p:spPr bwMode="auto">
            <a:xfrm>
              <a:off x="4889" y="2610"/>
              <a:ext cx="43" cy="72"/>
            </a:xfrm>
            <a:custGeom>
              <a:avLst/>
              <a:gdLst>
                <a:gd name="T0" fmla="*/ 41 w 43"/>
                <a:gd name="T1" fmla="*/ 11 h 72"/>
                <a:gd name="T2" fmla="*/ 24 w 43"/>
                <a:gd name="T3" fmla="*/ 4 h 72"/>
                <a:gd name="T4" fmla="*/ 0 w 43"/>
                <a:gd name="T5" fmla="*/ 65 h 72"/>
                <a:gd name="T6" fmla="*/ 17 w 43"/>
                <a:gd name="T7" fmla="*/ 71 h 72"/>
                <a:gd name="T8" fmla="*/ 42 w 43"/>
                <a:gd name="T9" fmla="*/ 10 h 72"/>
                <a:gd name="T10" fmla="*/ 26 w 43"/>
                <a:gd name="T11" fmla="*/ 4 h 72"/>
                <a:gd name="T12" fmla="*/ 42 w 43"/>
                <a:gd name="T13" fmla="*/ 10 h 72"/>
                <a:gd name="T14" fmla="*/ 42 w 43"/>
                <a:gd name="T15" fmla="*/ 7 h 72"/>
                <a:gd name="T16" fmla="*/ 42 w 43"/>
                <a:gd name="T17" fmla="*/ 4 h 72"/>
                <a:gd name="T18" fmla="*/ 39 w 43"/>
                <a:gd name="T19" fmla="*/ 1 h 72"/>
                <a:gd name="T20" fmla="*/ 36 w 43"/>
                <a:gd name="T21" fmla="*/ 0 h 72"/>
                <a:gd name="T22" fmla="*/ 33 w 43"/>
                <a:gd name="T23" fmla="*/ 0 h 72"/>
                <a:gd name="T24" fmla="*/ 30 w 43"/>
                <a:gd name="T25" fmla="*/ 0 h 72"/>
                <a:gd name="T26" fmla="*/ 27 w 43"/>
                <a:gd name="T27" fmla="*/ 1 h 72"/>
                <a:gd name="T28" fmla="*/ 24 w 43"/>
                <a:gd name="T29" fmla="*/ 4 h 72"/>
                <a:gd name="T30" fmla="*/ 41 w 43"/>
                <a:gd name="T31" fmla="*/ 11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72"/>
                <a:gd name="T50" fmla="*/ 43 w 43"/>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72">
                  <a:moveTo>
                    <a:pt x="41" y="11"/>
                  </a:moveTo>
                  <a:lnTo>
                    <a:pt x="24" y="4"/>
                  </a:lnTo>
                  <a:lnTo>
                    <a:pt x="0" y="65"/>
                  </a:lnTo>
                  <a:lnTo>
                    <a:pt x="17" y="71"/>
                  </a:lnTo>
                  <a:lnTo>
                    <a:pt x="42" y="10"/>
                  </a:lnTo>
                  <a:lnTo>
                    <a:pt x="26" y="4"/>
                  </a:lnTo>
                  <a:lnTo>
                    <a:pt x="42" y="10"/>
                  </a:lnTo>
                  <a:lnTo>
                    <a:pt x="42" y="7"/>
                  </a:lnTo>
                  <a:lnTo>
                    <a:pt x="42" y="4"/>
                  </a:lnTo>
                  <a:lnTo>
                    <a:pt x="39" y="1"/>
                  </a:lnTo>
                  <a:lnTo>
                    <a:pt x="36" y="0"/>
                  </a:lnTo>
                  <a:lnTo>
                    <a:pt x="33" y="0"/>
                  </a:lnTo>
                  <a:lnTo>
                    <a:pt x="30" y="0"/>
                  </a:lnTo>
                  <a:lnTo>
                    <a:pt x="27" y="1"/>
                  </a:lnTo>
                  <a:lnTo>
                    <a:pt x="24" y="4"/>
                  </a:lnTo>
                  <a:lnTo>
                    <a:pt x="41" y="1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5" name="Freeform 121"/>
            <p:cNvSpPr>
              <a:spLocks/>
            </p:cNvSpPr>
            <p:nvPr/>
          </p:nvSpPr>
          <p:spPr bwMode="auto">
            <a:xfrm>
              <a:off x="4753" y="1447"/>
              <a:ext cx="1156" cy="1570"/>
            </a:xfrm>
            <a:custGeom>
              <a:avLst/>
              <a:gdLst>
                <a:gd name="T0" fmla="*/ 200 w 1156"/>
                <a:gd name="T1" fmla="*/ 1130 h 1570"/>
                <a:gd name="T2" fmla="*/ 210 w 1156"/>
                <a:gd name="T3" fmla="*/ 1101 h 1570"/>
                <a:gd name="T4" fmla="*/ 216 w 1156"/>
                <a:gd name="T5" fmla="*/ 1070 h 1570"/>
                <a:gd name="T6" fmla="*/ 208 w 1156"/>
                <a:gd name="T7" fmla="*/ 1008 h 1570"/>
                <a:gd name="T8" fmla="*/ 166 w 1156"/>
                <a:gd name="T9" fmla="*/ 938 h 1570"/>
                <a:gd name="T10" fmla="*/ 97 w 1156"/>
                <a:gd name="T11" fmla="*/ 890 h 1570"/>
                <a:gd name="T12" fmla="*/ 28 w 1156"/>
                <a:gd name="T13" fmla="*/ 863 h 1570"/>
                <a:gd name="T14" fmla="*/ 146 w 1156"/>
                <a:gd name="T15" fmla="*/ 842 h 1570"/>
                <a:gd name="T16" fmla="*/ 249 w 1156"/>
                <a:gd name="T17" fmla="*/ 799 h 1570"/>
                <a:gd name="T18" fmla="*/ 337 w 1156"/>
                <a:gd name="T19" fmla="*/ 736 h 1570"/>
                <a:gd name="T20" fmla="*/ 405 w 1156"/>
                <a:gd name="T21" fmla="*/ 658 h 1570"/>
                <a:gd name="T22" fmla="*/ 452 w 1156"/>
                <a:gd name="T23" fmla="*/ 565 h 1570"/>
                <a:gd name="T24" fmla="*/ 471 w 1156"/>
                <a:gd name="T25" fmla="*/ 462 h 1570"/>
                <a:gd name="T26" fmla="*/ 463 w 1156"/>
                <a:gd name="T27" fmla="*/ 356 h 1570"/>
                <a:gd name="T28" fmla="*/ 426 w 1156"/>
                <a:gd name="T29" fmla="*/ 258 h 1570"/>
                <a:gd name="T30" fmla="*/ 365 w 1156"/>
                <a:gd name="T31" fmla="*/ 169 h 1570"/>
                <a:gd name="T32" fmla="*/ 284 w 1156"/>
                <a:gd name="T33" fmla="*/ 97 h 1570"/>
                <a:gd name="T34" fmla="*/ 185 w 1156"/>
                <a:gd name="T35" fmla="*/ 43 h 1570"/>
                <a:gd name="T36" fmla="*/ 72 w 1156"/>
                <a:gd name="T37" fmla="*/ 11 h 1570"/>
                <a:gd name="T38" fmla="*/ 49 w 1156"/>
                <a:gd name="T39" fmla="*/ 1 h 1570"/>
                <a:gd name="T40" fmla="*/ 229 w 1156"/>
                <a:gd name="T41" fmla="*/ 31 h 1570"/>
                <a:gd name="T42" fmla="*/ 390 w 1156"/>
                <a:gd name="T43" fmla="*/ 92 h 1570"/>
                <a:gd name="T44" fmla="*/ 530 w 1156"/>
                <a:gd name="T45" fmla="*/ 182 h 1570"/>
                <a:gd name="T46" fmla="*/ 646 w 1156"/>
                <a:gd name="T47" fmla="*/ 294 h 1570"/>
                <a:gd name="T48" fmla="*/ 733 w 1156"/>
                <a:gd name="T49" fmla="*/ 427 h 1570"/>
                <a:gd name="T50" fmla="*/ 788 w 1156"/>
                <a:gd name="T51" fmla="*/ 574 h 1570"/>
                <a:gd name="T52" fmla="*/ 858 w 1156"/>
                <a:gd name="T53" fmla="*/ 668 h 1570"/>
                <a:gd name="T54" fmla="*/ 946 w 1156"/>
                <a:gd name="T55" fmla="*/ 742 h 1570"/>
                <a:gd name="T56" fmla="*/ 1020 w 1156"/>
                <a:gd name="T57" fmla="*/ 828 h 1570"/>
                <a:gd name="T58" fmla="*/ 1080 w 1156"/>
                <a:gd name="T59" fmla="*/ 921 h 1570"/>
                <a:gd name="T60" fmla="*/ 1123 w 1156"/>
                <a:gd name="T61" fmla="*/ 1022 h 1570"/>
                <a:gd name="T62" fmla="*/ 1149 w 1156"/>
                <a:gd name="T63" fmla="*/ 1130 h 1570"/>
                <a:gd name="T64" fmla="*/ 1155 w 1156"/>
                <a:gd name="T65" fmla="*/ 1233 h 1570"/>
                <a:gd name="T66" fmla="*/ 1152 w 1156"/>
                <a:gd name="T67" fmla="*/ 1289 h 1570"/>
                <a:gd name="T68" fmla="*/ 1142 w 1156"/>
                <a:gd name="T69" fmla="*/ 1346 h 1570"/>
                <a:gd name="T70" fmla="*/ 1129 w 1156"/>
                <a:gd name="T71" fmla="*/ 1401 h 1570"/>
                <a:gd name="T72" fmla="*/ 1110 w 1156"/>
                <a:gd name="T73" fmla="*/ 1454 h 1570"/>
                <a:gd name="T74" fmla="*/ 1088 w 1156"/>
                <a:gd name="T75" fmla="*/ 1505 h 1570"/>
                <a:gd name="T76" fmla="*/ 1059 w 1156"/>
                <a:gd name="T77" fmla="*/ 1555 h 1570"/>
                <a:gd name="T78" fmla="*/ 1059 w 1156"/>
                <a:gd name="T79" fmla="*/ 1534 h 1570"/>
                <a:gd name="T80" fmla="*/ 1084 w 1156"/>
                <a:gd name="T81" fmla="*/ 1473 h 1570"/>
                <a:gd name="T82" fmla="*/ 1096 w 1156"/>
                <a:gd name="T83" fmla="*/ 1409 h 1570"/>
                <a:gd name="T84" fmla="*/ 1096 w 1156"/>
                <a:gd name="T85" fmla="*/ 1325 h 1570"/>
                <a:gd name="T86" fmla="*/ 1068 w 1156"/>
                <a:gd name="T87" fmla="*/ 1222 h 1570"/>
                <a:gd name="T88" fmla="*/ 1014 w 1156"/>
                <a:gd name="T89" fmla="*/ 1131 h 1570"/>
                <a:gd name="T90" fmla="*/ 936 w 1156"/>
                <a:gd name="T91" fmla="*/ 1053 h 1570"/>
                <a:gd name="T92" fmla="*/ 839 w 1156"/>
                <a:gd name="T93" fmla="*/ 995 h 1570"/>
                <a:gd name="T94" fmla="*/ 727 w 1156"/>
                <a:gd name="T95" fmla="*/ 955 h 1570"/>
                <a:gd name="T96" fmla="*/ 604 w 1156"/>
                <a:gd name="T97" fmla="*/ 942 h 1570"/>
                <a:gd name="T98" fmla="*/ 535 w 1156"/>
                <a:gd name="T99" fmla="*/ 947 h 1570"/>
                <a:gd name="T100" fmla="*/ 469 w 1156"/>
                <a:gd name="T101" fmla="*/ 958 h 1570"/>
                <a:gd name="T102" fmla="*/ 407 w 1156"/>
                <a:gd name="T103" fmla="*/ 977 h 1570"/>
                <a:gd name="T104" fmla="*/ 349 w 1156"/>
                <a:gd name="T105" fmla="*/ 1005 h 1570"/>
                <a:gd name="T106" fmla="*/ 295 w 1156"/>
                <a:gd name="T107" fmla="*/ 1037 h 1570"/>
                <a:gd name="T108" fmla="*/ 247 w 1156"/>
                <a:gd name="T109" fmla="*/ 1074 h 157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6"/>
                <a:gd name="T166" fmla="*/ 0 h 1570"/>
                <a:gd name="T167" fmla="*/ 1156 w 1156"/>
                <a:gd name="T168" fmla="*/ 1570 h 157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6" h="1570">
                  <a:moveTo>
                    <a:pt x="187" y="1151"/>
                  </a:moveTo>
                  <a:lnTo>
                    <a:pt x="191" y="1145"/>
                  </a:lnTo>
                  <a:lnTo>
                    <a:pt x="194" y="1140"/>
                  </a:lnTo>
                  <a:lnTo>
                    <a:pt x="197" y="1134"/>
                  </a:lnTo>
                  <a:lnTo>
                    <a:pt x="200" y="1130"/>
                  </a:lnTo>
                  <a:lnTo>
                    <a:pt x="202" y="1124"/>
                  </a:lnTo>
                  <a:lnTo>
                    <a:pt x="204" y="1118"/>
                  </a:lnTo>
                  <a:lnTo>
                    <a:pt x="207" y="1112"/>
                  </a:lnTo>
                  <a:lnTo>
                    <a:pt x="208" y="1106"/>
                  </a:lnTo>
                  <a:lnTo>
                    <a:pt x="210" y="1101"/>
                  </a:lnTo>
                  <a:lnTo>
                    <a:pt x="211" y="1093"/>
                  </a:lnTo>
                  <a:lnTo>
                    <a:pt x="213" y="1089"/>
                  </a:lnTo>
                  <a:lnTo>
                    <a:pt x="214" y="1082"/>
                  </a:lnTo>
                  <a:lnTo>
                    <a:pt x="214" y="1076"/>
                  </a:lnTo>
                  <a:lnTo>
                    <a:pt x="216" y="1070"/>
                  </a:lnTo>
                  <a:lnTo>
                    <a:pt x="216" y="1063"/>
                  </a:lnTo>
                  <a:lnTo>
                    <a:pt x="216" y="1057"/>
                  </a:lnTo>
                  <a:lnTo>
                    <a:pt x="214" y="1040"/>
                  </a:lnTo>
                  <a:lnTo>
                    <a:pt x="213" y="1024"/>
                  </a:lnTo>
                  <a:lnTo>
                    <a:pt x="208" y="1008"/>
                  </a:lnTo>
                  <a:lnTo>
                    <a:pt x="202" y="993"/>
                  </a:lnTo>
                  <a:lnTo>
                    <a:pt x="195" y="979"/>
                  </a:lnTo>
                  <a:lnTo>
                    <a:pt x="188" y="964"/>
                  </a:lnTo>
                  <a:lnTo>
                    <a:pt x="178" y="951"/>
                  </a:lnTo>
                  <a:lnTo>
                    <a:pt x="166" y="938"/>
                  </a:lnTo>
                  <a:lnTo>
                    <a:pt x="155" y="926"/>
                  </a:lnTo>
                  <a:lnTo>
                    <a:pt x="142" y="916"/>
                  </a:lnTo>
                  <a:lnTo>
                    <a:pt x="127" y="906"/>
                  </a:lnTo>
                  <a:lnTo>
                    <a:pt x="113" y="897"/>
                  </a:lnTo>
                  <a:lnTo>
                    <a:pt x="97" y="890"/>
                  </a:lnTo>
                  <a:lnTo>
                    <a:pt x="81" y="884"/>
                  </a:lnTo>
                  <a:lnTo>
                    <a:pt x="62" y="879"/>
                  </a:lnTo>
                  <a:lnTo>
                    <a:pt x="44" y="874"/>
                  </a:lnTo>
                  <a:lnTo>
                    <a:pt x="4" y="864"/>
                  </a:lnTo>
                  <a:lnTo>
                    <a:pt x="28" y="863"/>
                  </a:lnTo>
                  <a:lnTo>
                    <a:pt x="53" y="861"/>
                  </a:lnTo>
                  <a:lnTo>
                    <a:pt x="76" y="857"/>
                  </a:lnTo>
                  <a:lnTo>
                    <a:pt x="101" y="854"/>
                  </a:lnTo>
                  <a:lnTo>
                    <a:pt x="123" y="848"/>
                  </a:lnTo>
                  <a:lnTo>
                    <a:pt x="146" y="842"/>
                  </a:lnTo>
                  <a:lnTo>
                    <a:pt x="168" y="835"/>
                  </a:lnTo>
                  <a:lnTo>
                    <a:pt x="189" y="828"/>
                  </a:lnTo>
                  <a:lnTo>
                    <a:pt x="210" y="819"/>
                  </a:lnTo>
                  <a:lnTo>
                    <a:pt x="230" y="809"/>
                  </a:lnTo>
                  <a:lnTo>
                    <a:pt x="249" y="799"/>
                  </a:lnTo>
                  <a:lnTo>
                    <a:pt x="269" y="789"/>
                  </a:lnTo>
                  <a:lnTo>
                    <a:pt x="287" y="776"/>
                  </a:lnTo>
                  <a:lnTo>
                    <a:pt x="305" y="764"/>
                  </a:lnTo>
                  <a:lnTo>
                    <a:pt x="321" y="751"/>
                  </a:lnTo>
                  <a:lnTo>
                    <a:pt x="337" y="736"/>
                  </a:lnTo>
                  <a:lnTo>
                    <a:pt x="353" y="722"/>
                  </a:lnTo>
                  <a:lnTo>
                    <a:pt x="368" y="707"/>
                  </a:lnTo>
                  <a:lnTo>
                    <a:pt x="381" y="691"/>
                  </a:lnTo>
                  <a:lnTo>
                    <a:pt x="394" y="674"/>
                  </a:lnTo>
                  <a:lnTo>
                    <a:pt x="405" y="658"/>
                  </a:lnTo>
                  <a:lnTo>
                    <a:pt x="417" y="641"/>
                  </a:lnTo>
                  <a:lnTo>
                    <a:pt x="427" y="622"/>
                  </a:lnTo>
                  <a:lnTo>
                    <a:pt x="436" y="603"/>
                  </a:lnTo>
                  <a:lnTo>
                    <a:pt x="445" y="586"/>
                  </a:lnTo>
                  <a:lnTo>
                    <a:pt x="452" y="565"/>
                  </a:lnTo>
                  <a:lnTo>
                    <a:pt x="458" y="545"/>
                  </a:lnTo>
                  <a:lnTo>
                    <a:pt x="463" y="526"/>
                  </a:lnTo>
                  <a:lnTo>
                    <a:pt x="466" y="506"/>
                  </a:lnTo>
                  <a:lnTo>
                    <a:pt x="469" y="484"/>
                  </a:lnTo>
                  <a:lnTo>
                    <a:pt x="471" y="462"/>
                  </a:lnTo>
                  <a:lnTo>
                    <a:pt x="472" y="442"/>
                  </a:lnTo>
                  <a:lnTo>
                    <a:pt x="471" y="420"/>
                  </a:lnTo>
                  <a:lnTo>
                    <a:pt x="469" y="398"/>
                  </a:lnTo>
                  <a:lnTo>
                    <a:pt x="466" y="377"/>
                  </a:lnTo>
                  <a:lnTo>
                    <a:pt x="463" y="356"/>
                  </a:lnTo>
                  <a:lnTo>
                    <a:pt x="458" y="336"/>
                  </a:lnTo>
                  <a:lnTo>
                    <a:pt x="450" y="316"/>
                  </a:lnTo>
                  <a:lnTo>
                    <a:pt x="443" y="297"/>
                  </a:lnTo>
                  <a:lnTo>
                    <a:pt x="436" y="277"/>
                  </a:lnTo>
                  <a:lnTo>
                    <a:pt x="426" y="258"/>
                  </a:lnTo>
                  <a:lnTo>
                    <a:pt x="416" y="239"/>
                  </a:lnTo>
                  <a:lnTo>
                    <a:pt x="404" y="221"/>
                  </a:lnTo>
                  <a:lnTo>
                    <a:pt x="392" y="204"/>
                  </a:lnTo>
                  <a:lnTo>
                    <a:pt x="379" y="187"/>
                  </a:lnTo>
                  <a:lnTo>
                    <a:pt x="365" y="169"/>
                  </a:lnTo>
                  <a:lnTo>
                    <a:pt x="350" y="155"/>
                  </a:lnTo>
                  <a:lnTo>
                    <a:pt x="334" y="139"/>
                  </a:lnTo>
                  <a:lnTo>
                    <a:pt x="318" y="124"/>
                  </a:lnTo>
                  <a:lnTo>
                    <a:pt x="301" y="110"/>
                  </a:lnTo>
                  <a:lnTo>
                    <a:pt x="284" y="97"/>
                  </a:lnTo>
                  <a:lnTo>
                    <a:pt x="265" y="85"/>
                  </a:lnTo>
                  <a:lnTo>
                    <a:pt x="246" y="73"/>
                  </a:lnTo>
                  <a:lnTo>
                    <a:pt x="227" y="62"/>
                  </a:lnTo>
                  <a:lnTo>
                    <a:pt x="205" y="52"/>
                  </a:lnTo>
                  <a:lnTo>
                    <a:pt x="185" y="43"/>
                  </a:lnTo>
                  <a:lnTo>
                    <a:pt x="163" y="34"/>
                  </a:lnTo>
                  <a:lnTo>
                    <a:pt x="142" y="27"/>
                  </a:lnTo>
                  <a:lnTo>
                    <a:pt x="118" y="20"/>
                  </a:lnTo>
                  <a:lnTo>
                    <a:pt x="97" y="15"/>
                  </a:lnTo>
                  <a:lnTo>
                    <a:pt x="72" y="11"/>
                  </a:lnTo>
                  <a:lnTo>
                    <a:pt x="49" y="7"/>
                  </a:lnTo>
                  <a:lnTo>
                    <a:pt x="24" y="5"/>
                  </a:lnTo>
                  <a:lnTo>
                    <a:pt x="0" y="4"/>
                  </a:lnTo>
                  <a:lnTo>
                    <a:pt x="13" y="0"/>
                  </a:lnTo>
                  <a:lnTo>
                    <a:pt x="49" y="1"/>
                  </a:lnTo>
                  <a:lnTo>
                    <a:pt x="86" y="5"/>
                  </a:lnTo>
                  <a:lnTo>
                    <a:pt x="123" y="10"/>
                  </a:lnTo>
                  <a:lnTo>
                    <a:pt x="159" y="15"/>
                  </a:lnTo>
                  <a:lnTo>
                    <a:pt x="194" y="23"/>
                  </a:lnTo>
                  <a:lnTo>
                    <a:pt x="229" y="31"/>
                  </a:lnTo>
                  <a:lnTo>
                    <a:pt x="262" y="42"/>
                  </a:lnTo>
                  <a:lnTo>
                    <a:pt x="295" y="52"/>
                  </a:lnTo>
                  <a:lnTo>
                    <a:pt x="327" y="65"/>
                  </a:lnTo>
                  <a:lnTo>
                    <a:pt x="359" y="78"/>
                  </a:lnTo>
                  <a:lnTo>
                    <a:pt x="390" y="92"/>
                  </a:lnTo>
                  <a:lnTo>
                    <a:pt x="420" y="108"/>
                  </a:lnTo>
                  <a:lnTo>
                    <a:pt x="448" y="126"/>
                  </a:lnTo>
                  <a:lnTo>
                    <a:pt x="477" y="143"/>
                  </a:lnTo>
                  <a:lnTo>
                    <a:pt x="504" y="162"/>
                  </a:lnTo>
                  <a:lnTo>
                    <a:pt x="530" y="182"/>
                  </a:lnTo>
                  <a:lnTo>
                    <a:pt x="555" y="203"/>
                  </a:lnTo>
                  <a:lnTo>
                    <a:pt x="579" y="224"/>
                  </a:lnTo>
                  <a:lnTo>
                    <a:pt x="603" y="248"/>
                  </a:lnTo>
                  <a:lnTo>
                    <a:pt x="624" y="271"/>
                  </a:lnTo>
                  <a:lnTo>
                    <a:pt x="646" y="294"/>
                  </a:lnTo>
                  <a:lnTo>
                    <a:pt x="665" y="320"/>
                  </a:lnTo>
                  <a:lnTo>
                    <a:pt x="684" y="345"/>
                  </a:lnTo>
                  <a:lnTo>
                    <a:pt x="701" y="372"/>
                  </a:lnTo>
                  <a:lnTo>
                    <a:pt x="717" y="400"/>
                  </a:lnTo>
                  <a:lnTo>
                    <a:pt x="733" y="427"/>
                  </a:lnTo>
                  <a:lnTo>
                    <a:pt x="746" y="455"/>
                  </a:lnTo>
                  <a:lnTo>
                    <a:pt x="758" y="484"/>
                  </a:lnTo>
                  <a:lnTo>
                    <a:pt x="769" y="514"/>
                  </a:lnTo>
                  <a:lnTo>
                    <a:pt x="780" y="543"/>
                  </a:lnTo>
                  <a:lnTo>
                    <a:pt x="788" y="574"/>
                  </a:lnTo>
                  <a:lnTo>
                    <a:pt x="794" y="606"/>
                  </a:lnTo>
                  <a:lnTo>
                    <a:pt x="800" y="629"/>
                  </a:lnTo>
                  <a:lnTo>
                    <a:pt x="820" y="642"/>
                  </a:lnTo>
                  <a:lnTo>
                    <a:pt x="839" y="655"/>
                  </a:lnTo>
                  <a:lnTo>
                    <a:pt x="858" y="668"/>
                  </a:lnTo>
                  <a:lnTo>
                    <a:pt x="877" y="683"/>
                  </a:lnTo>
                  <a:lnTo>
                    <a:pt x="896" y="697"/>
                  </a:lnTo>
                  <a:lnTo>
                    <a:pt x="911" y="712"/>
                  </a:lnTo>
                  <a:lnTo>
                    <a:pt x="930" y="728"/>
                  </a:lnTo>
                  <a:lnTo>
                    <a:pt x="946" y="742"/>
                  </a:lnTo>
                  <a:lnTo>
                    <a:pt x="962" y="758"/>
                  </a:lnTo>
                  <a:lnTo>
                    <a:pt x="978" y="776"/>
                  </a:lnTo>
                  <a:lnTo>
                    <a:pt x="993" y="792"/>
                  </a:lnTo>
                  <a:lnTo>
                    <a:pt x="1007" y="809"/>
                  </a:lnTo>
                  <a:lnTo>
                    <a:pt x="1020" y="828"/>
                  </a:lnTo>
                  <a:lnTo>
                    <a:pt x="1033" y="845"/>
                  </a:lnTo>
                  <a:lnTo>
                    <a:pt x="1046" y="863"/>
                  </a:lnTo>
                  <a:lnTo>
                    <a:pt x="1058" y="881"/>
                  </a:lnTo>
                  <a:lnTo>
                    <a:pt x="1070" y="902"/>
                  </a:lnTo>
                  <a:lnTo>
                    <a:pt x="1080" y="921"/>
                  </a:lnTo>
                  <a:lnTo>
                    <a:pt x="1090" y="939"/>
                  </a:lnTo>
                  <a:lnTo>
                    <a:pt x="1100" y="960"/>
                  </a:lnTo>
                  <a:lnTo>
                    <a:pt x="1109" y="980"/>
                  </a:lnTo>
                  <a:lnTo>
                    <a:pt x="1116" y="1002"/>
                  </a:lnTo>
                  <a:lnTo>
                    <a:pt x="1123" y="1022"/>
                  </a:lnTo>
                  <a:lnTo>
                    <a:pt x="1130" y="1042"/>
                  </a:lnTo>
                  <a:lnTo>
                    <a:pt x="1136" y="1064"/>
                  </a:lnTo>
                  <a:lnTo>
                    <a:pt x="1141" y="1086"/>
                  </a:lnTo>
                  <a:lnTo>
                    <a:pt x="1146" y="1108"/>
                  </a:lnTo>
                  <a:lnTo>
                    <a:pt x="1149" y="1130"/>
                  </a:lnTo>
                  <a:lnTo>
                    <a:pt x="1152" y="1153"/>
                  </a:lnTo>
                  <a:lnTo>
                    <a:pt x="1154" y="1174"/>
                  </a:lnTo>
                  <a:lnTo>
                    <a:pt x="1155" y="1198"/>
                  </a:lnTo>
                  <a:lnTo>
                    <a:pt x="1155" y="1221"/>
                  </a:lnTo>
                  <a:lnTo>
                    <a:pt x="1155" y="1233"/>
                  </a:lnTo>
                  <a:lnTo>
                    <a:pt x="1155" y="1244"/>
                  </a:lnTo>
                  <a:lnTo>
                    <a:pt x="1154" y="1256"/>
                  </a:lnTo>
                  <a:lnTo>
                    <a:pt x="1154" y="1267"/>
                  </a:lnTo>
                  <a:lnTo>
                    <a:pt x="1152" y="1279"/>
                  </a:lnTo>
                  <a:lnTo>
                    <a:pt x="1152" y="1289"/>
                  </a:lnTo>
                  <a:lnTo>
                    <a:pt x="1151" y="1301"/>
                  </a:lnTo>
                  <a:lnTo>
                    <a:pt x="1149" y="1312"/>
                  </a:lnTo>
                  <a:lnTo>
                    <a:pt x="1148" y="1322"/>
                  </a:lnTo>
                  <a:lnTo>
                    <a:pt x="1145" y="1336"/>
                  </a:lnTo>
                  <a:lnTo>
                    <a:pt x="1142" y="1346"/>
                  </a:lnTo>
                  <a:lnTo>
                    <a:pt x="1141" y="1357"/>
                  </a:lnTo>
                  <a:lnTo>
                    <a:pt x="1138" y="1367"/>
                  </a:lnTo>
                  <a:lnTo>
                    <a:pt x="1135" y="1379"/>
                  </a:lnTo>
                  <a:lnTo>
                    <a:pt x="1132" y="1389"/>
                  </a:lnTo>
                  <a:lnTo>
                    <a:pt x="1129" y="1401"/>
                  </a:lnTo>
                  <a:lnTo>
                    <a:pt x="1126" y="1411"/>
                  </a:lnTo>
                  <a:lnTo>
                    <a:pt x="1122" y="1423"/>
                  </a:lnTo>
                  <a:lnTo>
                    <a:pt x="1117" y="1433"/>
                  </a:lnTo>
                  <a:lnTo>
                    <a:pt x="1114" y="1443"/>
                  </a:lnTo>
                  <a:lnTo>
                    <a:pt x="1110" y="1454"/>
                  </a:lnTo>
                  <a:lnTo>
                    <a:pt x="1106" y="1465"/>
                  </a:lnTo>
                  <a:lnTo>
                    <a:pt x="1101" y="1475"/>
                  </a:lnTo>
                  <a:lnTo>
                    <a:pt x="1097" y="1485"/>
                  </a:lnTo>
                  <a:lnTo>
                    <a:pt x="1093" y="1495"/>
                  </a:lnTo>
                  <a:lnTo>
                    <a:pt x="1088" y="1505"/>
                  </a:lnTo>
                  <a:lnTo>
                    <a:pt x="1083" y="1515"/>
                  </a:lnTo>
                  <a:lnTo>
                    <a:pt x="1077" y="1526"/>
                  </a:lnTo>
                  <a:lnTo>
                    <a:pt x="1071" y="1536"/>
                  </a:lnTo>
                  <a:lnTo>
                    <a:pt x="1067" y="1546"/>
                  </a:lnTo>
                  <a:lnTo>
                    <a:pt x="1059" y="1555"/>
                  </a:lnTo>
                  <a:lnTo>
                    <a:pt x="1054" y="1565"/>
                  </a:lnTo>
                  <a:lnTo>
                    <a:pt x="1041" y="1569"/>
                  </a:lnTo>
                  <a:lnTo>
                    <a:pt x="1048" y="1557"/>
                  </a:lnTo>
                  <a:lnTo>
                    <a:pt x="1054" y="1546"/>
                  </a:lnTo>
                  <a:lnTo>
                    <a:pt x="1059" y="1534"/>
                  </a:lnTo>
                  <a:lnTo>
                    <a:pt x="1065" y="1523"/>
                  </a:lnTo>
                  <a:lnTo>
                    <a:pt x="1070" y="1511"/>
                  </a:lnTo>
                  <a:lnTo>
                    <a:pt x="1075" y="1498"/>
                  </a:lnTo>
                  <a:lnTo>
                    <a:pt x="1080" y="1486"/>
                  </a:lnTo>
                  <a:lnTo>
                    <a:pt x="1084" y="1473"/>
                  </a:lnTo>
                  <a:lnTo>
                    <a:pt x="1087" y="1462"/>
                  </a:lnTo>
                  <a:lnTo>
                    <a:pt x="1090" y="1449"/>
                  </a:lnTo>
                  <a:lnTo>
                    <a:pt x="1093" y="1436"/>
                  </a:lnTo>
                  <a:lnTo>
                    <a:pt x="1094" y="1423"/>
                  </a:lnTo>
                  <a:lnTo>
                    <a:pt x="1096" y="1409"/>
                  </a:lnTo>
                  <a:lnTo>
                    <a:pt x="1097" y="1396"/>
                  </a:lnTo>
                  <a:lnTo>
                    <a:pt x="1099" y="1382"/>
                  </a:lnTo>
                  <a:lnTo>
                    <a:pt x="1099" y="1369"/>
                  </a:lnTo>
                  <a:lnTo>
                    <a:pt x="1099" y="1347"/>
                  </a:lnTo>
                  <a:lnTo>
                    <a:pt x="1096" y="1325"/>
                  </a:lnTo>
                  <a:lnTo>
                    <a:pt x="1093" y="1305"/>
                  </a:lnTo>
                  <a:lnTo>
                    <a:pt x="1088" y="1283"/>
                  </a:lnTo>
                  <a:lnTo>
                    <a:pt x="1083" y="1263"/>
                  </a:lnTo>
                  <a:lnTo>
                    <a:pt x="1077" y="1243"/>
                  </a:lnTo>
                  <a:lnTo>
                    <a:pt x="1068" y="1222"/>
                  </a:lnTo>
                  <a:lnTo>
                    <a:pt x="1059" y="1203"/>
                  </a:lnTo>
                  <a:lnTo>
                    <a:pt x="1049" y="1185"/>
                  </a:lnTo>
                  <a:lnTo>
                    <a:pt x="1039" y="1166"/>
                  </a:lnTo>
                  <a:lnTo>
                    <a:pt x="1027" y="1147"/>
                  </a:lnTo>
                  <a:lnTo>
                    <a:pt x="1014" y="1131"/>
                  </a:lnTo>
                  <a:lnTo>
                    <a:pt x="1000" y="1114"/>
                  </a:lnTo>
                  <a:lnTo>
                    <a:pt x="985" y="1098"/>
                  </a:lnTo>
                  <a:lnTo>
                    <a:pt x="969" y="1082"/>
                  </a:lnTo>
                  <a:lnTo>
                    <a:pt x="954" y="1067"/>
                  </a:lnTo>
                  <a:lnTo>
                    <a:pt x="936" y="1053"/>
                  </a:lnTo>
                  <a:lnTo>
                    <a:pt x="919" y="1040"/>
                  </a:lnTo>
                  <a:lnTo>
                    <a:pt x="900" y="1027"/>
                  </a:lnTo>
                  <a:lnTo>
                    <a:pt x="880" y="1016"/>
                  </a:lnTo>
                  <a:lnTo>
                    <a:pt x="861" y="1005"/>
                  </a:lnTo>
                  <a:lnTo>
                    <a:pt x="839" y="995"/>
                  </a:lnTo>
                  <a:lnTo>
                    <a:pt x="817" y="984"/>
                  </a:lnTo>
                  <a:lnTo>
                    <a:pt x="795" y="976"/>
                  </a:lnTo>
                  <a:lnTo>
                    <a:pt x="774" y="969"/>
                  </a:lnTo>
                  <a:lnTo>
                    <a:pt x="751" y="961"/>
                  </a:lnTo>
                  <a:lnTo>
                    <a:pt x="727" y="955"/>
                  </a:lnTo>
                  <a:lnTo>
                    <a:pt x="704" y="951"/>
                  </a:lnTo>
                  <a:lnTo>
                    <a:pt x="679" y="947"/>
                  </a:lnTo>
                  <a:lnTo>
                    <a:pt x="655" y="945"/>
                  </a:lnTo>
                  <a:lnTo>
                    <a:pt x="629" y="942"/>
                  </a:lnTo>
                  <a:lnTo>
                    <a:pt x="604" y="942"/>
                  </a:lnTo>
                  <a:lnTo>
                    <a:pt x="590" y="942"/>
                  </a:lnTo>
                  <a:lnTo>
                    <a:pt x="575" y="942"/>
                  </a:lnTo>
                  <a:lnTo>
                    <a:pt x="562" y="944"/>
                  </a:lnTo>
                  <a:lnTo>
                    <a:pt x="549" y="945"/>
                  </a:lnTo>
                  <a:lnTo>
                    <a:pt x="535" y="947"/>
                  </a:lnTo>
                  <a:lnTo>
                    <a:pt x="521" y="948"/>
                  </a:lnTo>
                  <a:lnTo>
                    <a:pt x="508" y="950"/>
                  </a:lnTo>
                  <a:lnTo>
                    <a:pt x="495" y="953"/>
                  </a:lnTo>
                  <a:lnTo>
                    <a:pt x="482" y="955"/>
                  </a:lnTo>
                  <a:lnTo>
                    <a:pt x="469" y="958"/>
                  </a:lnTo>
                  <a:lnTo>
                    <a:pt x="456" y="961"/>
                  </a:lnTo>
                  <a:lnTo>
                    <a:pt x="443" y="966"/>
                  </a:lnTo>
                  <a:lnTo>
                    <a:pt x="432" y="969"/>
                  </a:lnTo>
                  <a:lnTo>
                    <a:pt x="419" y="973"/>
                  </a:lnTo>
                  <a:lnTo>
                    <a:pt x="407" y="977"/>
                  </a:lnTo>
                  <a:lnTo>
                    <a:pt x="394" y="983"/>
                  </a:lnTo>
                  <a:lnTo>
                    <a:pt x="382" y="987"/>
                  </a:lnTo>
                  <a:lnTo>
                    <a:pt x="371" y="993"/>
                  </a:lnTo>
                  <a:lnTo>
                    <a:pt x="359" y="998"/>
                  </a:lnTo>
                  <a:lnTo>
                    <a:pt x="349" y="1005"/>
                  </a:lnTo>
                  <a:lnTo>
                    <a:pt x="337" y="1009"/>
                  </a:lnTo>
                  <a:lnTo>
                    <a:pt x="326" y="1016"/>
                  </a:lnTo>
                  <a:lnTo>
                    <a:pt x="316" y="1022"/>
                  </a:lnTo>
                  <a:lnTo>
                    <a:pt x="305" y="1029"/>
                  </a:lnTo>
                  <a:lnTo>
                    <a:pt x="295" y="1037"/>
                  </a:lnTo>
                  <a:lnTo>
                    <a:pt x="285" y="1042"/>
                  </a:lnTo>
                  <a:lnTo>
                    <a:pt x="275" y="1050"/>
                  </a:lnTo>
                  <a:lnTo>
                    <a:pt x="265" y="1058"/>
                  </a:lnTo>
                  <a:lnTo>
                    <a:pt x="256" y="1066"/>
                  </a:lnTo>
                  <a:lnTo>
                    <a:pt x="247" y="1074"/>
                  </a:lnTo>
                  <a:lnTo>
                    <a:pt x="237" y="1082"/>
                  </a:lnTo>
                  <a:lnTo>
                    <a:pt x="229" y="1090"/>
                  </a:lnTo>
                  <a:lnTo>
                    <a:pt x="187" y="115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6" name="Freeform 122"/>
            <p:cNvSpPr>
              <a:spLocks/>
            </p:cNvSpPr>
            <p:nvPr/>
          </p:nvSpPr>
          <p:spPr bwMode="auto">
            <a:xfrm>
              <a:off x="4933" y="2505"/>
              <a:ext cx="47" cy="97"/>
            </a:xfrm>
            <a:custGeom>
              <a:avLst/>
              <a:gdLst>
                <a:gd name="T0" fmla="*/ 27 w 47"/>
                <a:gd name="T1" fmla="*/ 0 h 97"/>
                <a:gd name="T2" fmla="*/ 27 w 47"/>
                <a:gd name="T3" fmla="*/ 5 h 97"/>
                <a:gd name="T4" fmla="*/ 27 w 47"/>
                <a:gd name="T5" fmla="*/ 11 h 97"/>
                <a:gd name="T6" fmla="*/ 27 w 47"/>
                <a:gd name="T7" fmla="*/ 17 h 97"/>
                <a:gd name="T8" fmla="*/ 26 w 47"/>
                <a:gd name="T9" fmla="*/ 24 h 97"/>
                <a:gd name="T10" fmla="*/ 24 w 47"/>
                <a:gd name="T11" fmla="*/ 30 h 97"/>
                <a:gd name="T12" fmla="*/ 24 w 47"/>
                <a:gd name="T13" fmla="*/ 36 h 97"/>
                <a:gd name="T14" fmla="*/ 21 w 47"/>
                <a:gd name="T15" fmla="*/ 41 h 97"/>
                <a:gd name="T16" fmla="*/ 20 w 47"/>
                <a:gd name="T17" fmla="*/ 46 h 97"/>
                <a:gd name="T18" fmla="*/ 18 w 47"/>
                <a:gd name="T19" fmla="*/ 51 h 97"/>
                <a:gd name="T20" fmla="*/ 16 w 47"/>
                <a:gd name="T21" fmla="*/ 57 h 97"/>
                <a:gd name="T22" fmla="*/ 14 w 47"/>
                <a:gd name="T23" fmla="*/ 63 h 97"/>
                <a:gd name="T24" fmla="*/ 11 w 47"/>
                <a:gd name="T25" fmla="*/ 69 h 97"/>
                <a:gd name="T26" fmla="*/ 10 w 47"/>
                <a:gd name="T27" fmla="*/ 73 h 97"/>
                <a:gd name="T28" fmla="*/ 5 w 47"/>
                <a:gd name="T29" fmla="*/ 77 h 97"/>
                <a:gd name="T30" fmla="*/ 2 w 47"/>
                <a:gd name="T31" fmla="*/ 83 h 97"/>
                <a:gd name="T32" fmla="*/ 0 w 47"/>
                <a:gd name="T33" fmla="*/ 87 h 97"/>
                <a:gd name="T34" fmla="*/ 16 w 47"/>
                <a:gd name="T35" fmla="*/ 96 h 97"/>
                <a:gd name="T36" fmla="*/ 18 w 47"/>
                <a:gd name="T37" fmla="*/ 90 h 97"/>
                <a:gd name="T38" fmla="*/ 23 w 47"/>
                <a:gd name="T39" fmla="*/ 85 h 97"/>
                <a:gd name="T40" fmla="*/ 26 w 47"/>
                <a:gd name="T41" fmla="*/ 79 h 97"/>
                <a:gd name="T42" fmla="*/ 29 w 47"/>
                <a:gd name="T43" fmla="*/ 73 h 97"/>
                <a:gd name="T44" fmla="*/ 32 w 47"/>
                <a:gd name="T45" fmla="*/ 67 h 97"/>
                <a:gd name="T46" fmla="*/ 34 w 47"/>
                <a:gd name="T47" fmla="*/ 63 h 97"/>
                <a:gd name="T48" fmla="*/ 36 w 47"/>
                <a:gd name="T49" fmla="*/ 56 h 97"/>
                <a:gd name="T50" fmla="*/ 37 w 47"/>
                <a:gd name="T51" fmla="*/ 50 h 97"/>
                <a:gd name="T52" fmla="*/ 40 w 47"/>
                <a:gd name="T53" fmla="*/ 44 h 97"/>
                <a:gd name="T54" fmla="*/ 42 w 47"/>
                <a:gd name="T55" fmla="*/ 37 h 97"/>
                <a:gd name="T56" fmla="*/ 43 w 47"/>
                <a:gd name="T57" fmla="*/ 33 h 97"/>
                <a:gd name="T58" fmla="*/ 43 w 47"/>
                <a:gd name="T59" fmla="*/ 25 h 97"/>
                <a:gd name="T60" fmla="*/ 45 w 47"/>
                <a:gd name="T61" fmla="*/ 20 h 97"/>
                <a:gd name="T62" fmla="*/ 45 w 47"/>
                <a:gd name="T63" fmla="*/ 12 h 97"/>
                <a:gd name="T64" fmla="*/ 46 w 47"/>
                <a:gd name="T65" fmla="*/ 5 h 97"/>
                <a:gd name="T66" fmla="*/ 46 w 47"/>
                <a:gd name="T67" fmla="*/ 0 h 97"/>
                <a:gd name="T68" fmla="*/ 27 w 47"/>
                <a:gd name="T69" fmla="*/ 0 h 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
                <a:gd name="T106" fmla="*/ 0 h 97"/>
                <a:gd name="T107" fmla="*/ 47 w 47"/>
                <a:gd name="T108" fmla="*/ 97 h 9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 h="97">
                  <a:moveTo>
                    <a:pt x="27" y="0"/>
                  </a:moveTo>
                  <a:lnTo>
                    <a:pt x="27" y="5"/>
                  </a:lnTo>
                  <a:lnTo>
                    <a:pt x="27" y="11"/>
                  </a:lnTo>
                  <a:lnTo>
                    <a:pt x="27" y="17"/>
                  </a:lnTo>
                  <a:lnTo>
                    <a:pt x="26" y="24"/>
                  </a:lnTo>
                  <a:lnTo>
                    <a:pt x="24" y="30"/>
                  </a:lnTo>
                  <a:lnTo>
                    <a:pt x="24" y="36"/>
                  </a:lnTo>
                  <a:lnTo>
                    <a:pt x="21" y="41"/>
                  </a:lnTo>
                  <a:lnTo>
                    <a:pt x="20" y="46"/>
                  </a:lnTo>
                  <a:lnTo>
                    <a:pt x="18" y="51"/>
                  </a:lnTo>
                  <a:lnTo>
                    <a:pt x="16" y="57"/>
                  </a:lnTo>
                  <a:lnTo>
                    <a:pt x="14" y="63"/>
                  </a:lnTo>
                  <a:lnTo>
                    <a:pt x="11" y="69"/>
                  </a:lnTo>
                  <a:lnTo>
                    <a:pt x="10" y="73"/>
                  </a:lnTo>
                  <a:lnTo>
                    <a:pt x="5" y="77"/>
                  </a:lnTo>
                  <a:lnTo>
                    <a:pt x="2" y="83"/>
                  </a:lnTo>
                  <a:lnTo>
                    <a:pt x="0" y="87"/>
                  </a:lnTo>
                  <a:lnTo>
                    <a:pt x="16" y="96"/>
                  </a:lnTo>
                  <a:lnTo>
                    <a:pt x="18" y="90"/>
                  </a:lnTo>
                  <a:lnTo>
                    <a:pt x="23" y="85"/>
                  </a:lnTo>
                  <a:lnTo>
                    <a:pt x="26" y="79"/>
                  </a:lnTo>
                  <a:lnTo>
                    <a:pt x="29" y="73"/>
                  </a:lnTo>
                  <a:lnTo>
                    <a:pt x="32" y="67"/>
                  </a:lnTo>
                  <a:lnTo>
                    <a:pt x="34" y="63"/>
                  </a:lnTo>
                  <a:lnTo>
                    <a:pt x="36" y="56"/>
                  </a:lnTo>
                  <a:lnTo>
                    <a:pt x="37" y="50"/>
                  </a:lnTo>
                  <a:lnTo>
                    <a:pt x="40" y="44"/>
                  </a:lnTo>
                  <a:lnTo>
                    <a:pt x="42" y="37"/>
                  </a:lnTo>
                  <a:lnTo>
                    <a:pt x="43" y="33"/>
                  </a:lnTo>
                  <a:lnTo>
                    <a:pt x="43" y="25"/>
                  </a:lnTo>
                  <a:lnTo>
                    <a:pt x="45" y="20"/>
                  </a:lnTo>
                  <a:lnTo>
                    <a:pt x="45" y="12"/>
                  </a:lnTo>
                  <a:lnTo>
                    <a:pt x="46" y="5"/>
                  </a:lnTo>
                  <a:lnTo>
                    <a:pt x="46" y="0"/>
                  </a:lnTo>
                  <a:lnTo>
                    <a:pt x="27"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7" name="Freeform 123"/>
            <p:cNvSpPr>
              <a:spLocks/>
            </p:cNvSpPr>
            <p:nvPr/>
          </p:nvSpPr>
          <p:spPr bwMode="auto">
            <a:xfrm>
              <a:off x="4789" y="2316"/>
              <a:ext cx="191" cy="189"/>
            </a:xfrm>
            <a:custGeom>
              <a:avLst/>
              <a:gdLst>
                <a:gd name="T0" fmla="*/ 5 w 191"/>
                <a:gd name="T1" fmla="*/ 15 h 189"/>
                <a:gd name="T2" fmla="*/ 7 w 191"/>
                <a:gd name="T3" fmla="*/ 15 h 189"/>
                <a:gd name="T4" fmla="*/ 24 w 191"/>
                <a:gd name="T5" fmla="*/ 18 h 189"/>
                <a:gd name="T6" fmla="*/ 42 w 191"/>
                <a:gd name="T7" fmla="*/ 23 h 189"/>
                <a:gd name="T8" fmla="*/ 56 w 191"/>
                <a:gd name="T9" fmla="*/ 30 h 189"/>
                <a:gd name="T10" fmla="*/ 72 w 191"/>
                <a:gd name="T11" fmla="*/ 37 h 189"/>
                <a:gd name="T12" fmla="*/ 87 w 191"/>
                <a:gd name="T13" fmla="*/ 44 h 189"/>
                <a:gd name="T14" fmla="*/ 101 w 191"/>
                <a:gd name="T15" fmla="*/ 55 h 189"/>
                <a:gd name="T16" fmla="*/ 113 w 191"/>
                <a:gd name="T17" fmla="*/ 65 h 189"/>
                <a:gd name="T18" fmla="*/ 125 w 191"/>
                <a:gd name="T19" fmla="*/ 75 h 189"/>
                <a:gd name="T20" fmla="*/ 135 w 191"/>
                <a:gd name="T21" fmla="*/ 88 h 189"/>
                <a:gd name="T22" fmla="*/ 145 w 191"/>
                <a:gd name="T23" fmla="*/ 100 h 189"/>
                <a:gd name="T24" fmla="*/ 152 w 191"/>
                <a:gd name="T25" fmla="*/ 113 h 189"/>
                <a:gd name="T26" fmla="*/ 160 w 191"/>
                <a:gd name="T27" fmla="*/ 127 h 189"/>
                <a:gd name="T28" fmla="*/ 165 w 191"/>
                <a:gd name="T29" fmla="*/ 142 h 189"/>
                <a:gd name="T30" fmla="*/ 168 w 191"/>
                <a:gd name="T31" fmla="*/ 156 h 189"/>
                <a:gd name="T32" fmla="*/ 171 w 191"/>
                <a:gd name="T33" fmla="*/ 172 h 189"/>
                <a:gd name="T34" fmla="*/ 171 w 191"/>
                <a:gd name="T35" fmla="*/ 188 h 189"/>
                <a:gd name="T36" fmla="*/ 190 w 191"/>
                <a:gd name="T37" fmla="*/ 188 h 189"/>
                <a:gd name="T38" fmla="*/ 189 w 191"/>
                <a:gd name="T39" fmla="*/ 171 h 189"/>
                <a:gd name="T40" fmla="*/ 187 w 191"/>
                <a:gd name="T41" fmla="*/ 153 h 189"/>
                <a:gd name="T42" fmla="*/ 183 w 191"/>
                <a:gd name="T43" fmla="*/ 137 h 189"/>
                <a:gd name="T44" fmla="*/ 176 w 191"/>
                <a:gd name="T45" fmla="*/ 121 h 189"/>
                <a:gd name="T46" fmla="*/ 168 w 191"/>
                <a:gd name="T47" fmla="*/ 107 h 189"/>
                <a:gd name="T48" fmla="*/ 160 w 191"/>
                <a:gd name="T49" fmla="*/ 92 h 189"/>
                <a:gd name="T50" fmla="*/ 149 w 191"/>
                <a:gd name="T51" fmla="*/ 78 h 189"/>
                <a:gd name="T52" fmla="*/ 139 w 191"/>
                <a:gd name="T53" fmla="*/ 66 h 189"/>
                <a:gd name="T54" fmla="*/ 126 w 191"/>
                <a:gd name="T55" fmla="*/ 53 h 189"/>
                <a:gd name="T56" fmla="*/ 112 w 191"/>
                <a:gd name="T57" fmla="*/ 43 h 189"/>
                <a:gd name="T58" fmla="*/ 97 w 191"/>
                <a:gd name="T59" fmla="*/ 33 h 189"/>
                <a:gd name="T60" fmla="*/ 81 w 191"/>
                <a:gd name="T61" fmla="*/ 24 h 189"/>
                <a:gd name="T62" fmla="*/ 65 w 191"/>
                <a:gd name="T63" fmla="*/ 15 h 189"/>
                <a:gd name="T64" fmla="*/ 48 w 191"/>
                <a:gd name="T65" fmla="*/ 8 h 189"/>
                <a:gd name="T66" fmla="*/ 30 w 191"/>
                <a:gd name="T67" fmla="*/ 4 h 189"/>
                <a:gd name="T68" fmla="*/ 10 w 191"/>
                <a:gd name="T69" fmla="*/ 0 h 189"/>
                <a:gd name="T70" fmla="*/ 11 w 191"/>
                <a:gd name="T71" fmla="*/ 0 h 189"/>
                <a:gd name="T72" fmla="*/ 10 w 191"/>
                <a:gd name="T73" fmla="*/ 0 h 189"/>
                <a:gd name="T74" fmla="*/ 7 w 191"/>
                <a:gd name="T75" fmla="*/ 0 h 189"/>
                <a:gd name="T76" fmla="*/ 2 w 191"/>
                <a:gd name="T77" fmla="*/ 1 h 189"/>
                <a:gd name="T78" fmla="*/ 1 w 191"/>
                <a:gd name="T79" fmla="*/ 4 h 189"/>
                <a:gd name="T80" fmla="*/ 0 w 191"/>
                <a:gd name="T81" fmla="*/ 5 h 189"/>
                <a:gd name="T82" fmla="*/ 0 w 191"/>
                <a:gd name="T83" fmla="*/ 8 h 189"/>
                <a:gd name="T84" fmla="*/ 1 w 191"/>
                <a:gd name="T85" fmla="*/ 11 h 189"/>
                <a:gd name="T86" fmla="*/ 2 w 191"/>
                <a:gd name="T87" fmla="*/ 14 h 189"/>
                <a:gd name="T88" fmla="*/ 7 w 191"/>
                <a:gd name="T89" fmla="*/ 15 h 189"/>
                <a:gd name="T90" fmla="*/ 5 w 191"/>
                <a:gd name="T91" fmla="*/ 15 h 1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1"/>
                <a:gd name="T139" fmla="*/ 0 h 189"/>
                <a:gd name="T140" fmla="*/ 191 w 191"/>
                <a:gd name="T141" fmla="*/ 189 h 1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1" h="189">
                  <a:moveTo>
                    <a:pt x="5" y="15"/>
                  </a:moveTo>
                  <a:lnTo>
                    <a:pt x="7" y="15"/>
                  </a:lnTo>
                  <a:lnTo>
                    <a:pt x="24" y="18"/>
                  </a:lnTo>
                  <a:lnTo>
                    <a:pt x="42" y="23"/>
                  </a:lnTo>
                  <a:lnTo>
                    <a:pt x="56" y="30"/>
                  </a:lnTo>
                  <a:lnTo>
                    <a:pt x="72" y="37"/>
                  </a:lnTo>
                  <a:lnTo>
                    <a:pt x="87" y="44"/>
                  </a:lnTo>
                  <a:lnTo>
                    <a:pt x="101" y="55"/>
                  </a:lnTo>
                  <a:lnTo>
                    <a:pt x="113" y="65"/>
                  </a:lnTo>
                  <a:lnTo>
                    <a:pt x="125" y="75"/>
                  </a:lnTo>
                  <a:lnTo>
                    <a:pt x="135" y="88"/>
                  </a:lnTo>
                  <a:lnTo>
                    <a:pt x="145" y="100"/>
                  </a:lnTo>
                  <a:lnTo>
                    <a:pt x="152" y="113"/>
                  </a:lnTo>
                  <a:lnTo>
                    <a:pt x="160" y="127"/>
                  </a:lnTo>
                  <a:lnTo>
                    <a:pt x="165" y="142"/>
                  </a:lnTo>
                  <a:lnTo>
                    <a:pt x="168" y="156"/>
                  </a:lnTo>
                  <a:lnTo>
                    <a:pt x="171" y="172"/>
                  </a:lnTo>
                  <a:lnTo>
                    <a:pt x="171" y="188"/>
                  </a:lnTo>
                  <a:lnTo>
                    <a:pt x="190" y="188"/>
                  </a:lnTo>
                  <a:lnTo>
                    <a:pt x="189" y="171"/>
                  </a:lnTo>
                  <a:lnTo>
                    <a:pt x="187" y="153"/>
                  </a:lnTo>
                  <a:lnTo>
                    <a:pt x="183" y="137"/>
                  </a:lnTo>
                  <a:lnTo>
                    <a:pt x="176" y="121"/>
                  </a:lnTo>
                  <a:lnTo>
                    <a:pt x="168" y="107"/>
                  </a:lnTo>
                  <a:lnTo>
                    <a:pt x="160" y="92"/>
                  </a:lnTo>
                  <a:lnTo>
                    <a:pt x="149" y="78"/>
                  </a:lnTo>
                  <a:lnTo>
                    <a:pt x="139" y="66"/>
                  </a:lnTo>
                  <a:lnTo>
                    <a:pt x="126" y="53"/>
                  </a:lnTo>
                  <a:lnTo>
                    <a:pt x="112" y="43"/>
                  </a:lnTo>
                  <a:lnTo>
                    <a:pt x="97" y="33"/>
                  </a:lnTo>
                  <a:lnTo>
                    <a:pt x="81" y="24"/>
                  </a:lnTo>
                  <a:lnTo>
                    <a:pt x="65" y="15"/>
                  </a:lnTo>
                  <a:lnTo>
                    <a:pt x="48" y="8"/>
                  </a:lnTo>
                  <a:lnTo>
                    <a:pt x="30" y="4"/>
                  </a:lnTo>
                  <a:lnTo>
                    <a:pt x="10" y="0"/>
                  </a:lnTo>
                  <a:lnTo>
                    <a:pt x="11" y="0"/>
                  </a:lnTo>
                  <a:lnTo>
                    <a:pt x="10" y="0"/>
                  </a:lnTo>
                  <a:lnTo>
                    <a:pt x="7" y="0"/>
                  </a:lnTo>
                  <a:lnTo>
                    <a:pt x="2" y="1"/>
                  </a:lnTo>
                  <a:lnTo>
                    <a:pt x="1" y="4"/>
                  </a:lnTo>
                  <a:lnTo>
                    <a:pt x="0" y="5"/>
                  </a:lnTo>
                  <a:lnTo>
                    <a:pt x="0" y="8"/>
                  </a:lnTo>
                  <a:lnTo>
                    <a:pt x="1" y="11"/>
                  </a:lnTo>
                  <a:lnTo>
                    <a:pt x="2" y="14"/>
                  </a:lnTo>
                  <a:lnTo>
                    <a:pt x="7" y="15"/>
                  </a:lnTo>
                  <a:lnTo>
                    <a:pt x="5" y="1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8" name="Freeform 124"/>
            <p:cNvSpPr>
              <a:spLocks/>
            </p:cNvSpPr>
            <p:nvPr/>
          </p:nvSpPr>
          <p:spPr bwMode="auto">
            <a:xfrm>
              <a:off x="4749" y="2304"/>
              <a:ext cx="52" cy="27"/>
            </a:xfrm>
            <a:custGeom>
              <a:avLst/>
              <a:gdLst>
                <a:gd name="T0" fmla="*/ 7 w 52"/>
                <a:gd name="T1" fmla="*/ 0 h 27"/>
                <a:gd name="T2" fmla="*/ 5 w 52"/>
                <a:gd name="T3" fmla="*/ 16 h 27"/>
                <a:gd name="T4" fmla="*/ 47 w 52"/>
                <a:gd name="T5" fmla="*/ 26 h 27"/>
                <a:gd name="T6" fmla="*/ 51 w 52"/>
                <a:gd name="T7" fmla="*/ 11 h 27"/>
                <a:gd name="T8" fmla="*/ 11 w 52"/>
                <a:gd name="T9" fmla="*/ 0 h 27"/>
                <a:gd name="T10" fmla="*/ 10 w 52"/>
                <a:gd name="T11" fmla="*/ 16 h 27"/>
                <a:gd name="T12" fmla="*/ 11 w 52"/>
                <a:gd name="T13" fmla="*/ 0 h 27"/>
                <a:gd name="T14" fmla="*/ 7 w 52"/>
                <a:gd name="T15" fmla="*/ 0 h 27"/>
                <a:gd name="T16" fmla="*/ 4 w 52"/>
                <a:gd name="T17" fmla="*/ 1 h 27"/>
                <a:gd name="T18" fmla="*/ 1 w 52"/>
                <a:gd name="T19" fmla="*/ 4 h 27"/>
                <a:gd name="T20" fmla="*/ 0 w 52"/>
                <a:gd name="T21" fmla="*/ 5 h 27"/>
                <a:gd name="T22" fmla="*/ 0 w 52"/>
                <a:gd name="T23" fmla="*/ 8 h 27"/>
                <a:gd name="T24" fmla="*/ 0 w 52"/>
                <a:gd name="T25" fmla="*/ 11 h 27"/>
                <a:gd name="T26" fmla="*/ 2 w 52"/>
                <a:gd name="T27" fmla="*/ 14 h 27"/>
                <a:gd name="T28" fmla="*/ 5 w 52"/>
                <a:gd name="T29" fmla="*/ 16 h 27"/>
                <a:gd name="T30" fmla="*/ 7 w 52"/>
                <a:gd name="T31" fmla="*/ 0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27"/>
                <a:gd name="T50" fmla="*/ 52 w 52"/>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27">
                  <a:moveTo>
                    <a:pt x="7" y="0"/>
                  </a:moveTo>
                  <a:lnTo>
                    <a:pt x="5" y="16"/>
                  </a:lnTo>
                  <a:lnTo>
                    <a:pt x="47" y="26"/>
                  </a:lnTo>
                  <a:lnTo>
                    <a:pt x="51" y="11"/>
                  </a:lnTo>
                  <a:lnTo>
                    <a:pt x="11" y="0"/>
                  </a:lnTo>
                  <a:lnTo>
                    <a:pt x="10" y="16"/>
                  </a:lnTo>
                  <a:lnTo>
                    <a:pt x="11" y="0"/>
                  </a:lnTo>
                  <a:lnTo>
                    <a:pt x="7" y="0"/>
                  </a:lnTo>
                  <a:lnTo>
                    <a:pt x="4" y="1"/>
                  </a:lnTo>
                  <a:lnTo>
                    <a:pt x="1" y="4"/>
                  </a:lnTo>
                  <a:lnTo>
                    <a:pt x="0" y="5"/>
                  </a:lnTo>
                  <a:lnTo>
                    <a:pt x="0" y="8"/>
                  </a:lnTo>
                  <a:lnTo>
                    <a:pt x="0" y="11"/>
                  </a:lnTo>
                  <a:lnTo>
                    <a:pt x="2" y="14"/>
                  </a:lnTo>
                  <a:lnTo>
                    <a:pt x="5" y="16"/>
                  </a:lnTo>
                  <a:lnTo>
                    <a:pt x="7"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79" name="Freeform 125"/>
            <p:cNvSpPr>
              <a:spLocks/>
            </p:cNvSpPr>
            <p:nvPr/>
          </p:nvSpPr>
          <p:spPr bwMode="auto">
            <a:xfrm>
              <a:off x="4756" y="1890"/>
              <a:ext cx="480" cy="429"/>
            </a:xfrm>
            <a:custGeom>
              <a:avLst/>
              <a:gdLst>
                <a:gd name="T0" fmla="*/ 460 w 480"/>
                <a:gd name="T1" fmla="*/ 20 h 429"/>
                <a:gd name="T2" fmla="*/ 456 w 480"/>
                <a:gd name="T3" fmla="*/ 62 h 429"/>
                <a:gd name="T4" fmla="*/ 447 w 480"/>
                <a:gd name="T5" fmla="*/ 101 h 429"/>
                <a:gd name="T6" fmla="*/ 434 w 480"/>
                <a:gd name="T7" fmla="*/ 140 h 429"/>
                <a:gd name="T8" fmla="*/ 417 w 480"/>
                <a:gd name="T9" fmla="*/ 176 h 429"/>
                <a:gd name="T10" fmla="*/ 395 w 480"/>
                <a:gd name="T11" fmla="*/ 211 h 429"/>
                <a:gd name="T12" fmla="*/ 370 w 480"/>
                <a:gd name="T13" fmla="*/ 244 h 429"/>
                <a:gd name="T14" fmla="*/ 344 w 480"/>
                <a:gd name="T15" fmla="*/ 275 h 429"/>
                <a:gd name="T16" fmla="*/ 312 w 480"/>
                <a:gd name="T17" fmla="*/ 302 h 429"/>
                <a:gd name="T18" fmla="*/ 279 w 480"/>
                <a:gd name="T19" fmla="*/ 327 h 429"/>
                <a:gd name="T20" fmla="*/ 241 w 480"/>
                <a:gd name="T21" fmla="*/ 348 h 429"/>
                <a:gd name="T22" fmla="*/ 202 w 480"/>
                <a:gd name="T23" fmla="*/ 369 h 429"/>
                <a:gd name="T24" fmla="*/ 162 w 480"/>
                <a:gd name="T25" fmla="*/ 385 h 429"/>
                <a:gd name="T26" fmla="*/ 117 w 480"/>
                <a:gd name="T27" fmla="*/ 398 h 429"/>
                <a:gd name="T28" fmla="*/ 72 w 480"/>
                <a:gd name="T29" fmla="*/ 406 h 429"/>
                <a:gd name="T30" fmla="*/ 24 w 480"/>
                <a:gd name="T31" fmla="*/ 412 h 429"/>
                <a:gd name="T32" fmla="*/ 1 w 480"/>
                <a:gd name="T33" fmla="*/ 428 h 429"/>
                <a:gd name="T34" fmla="*/ 50 w 480"/>
                <a:gd name="T35" fmla="*/ 424 h 429"/>
                <a:gd name="T36" fmla="*/ 99 w 480"/>
                <a:gd name="T37" fmla="*/ 418 h 429"/>
                <a:gd name="T38" fmla="*/ 146 w 480"/>
                <a:gd name="T39" fmla="*/ 406 h 429"/>
                <a:gd name="T40" fmla="*/ 189 w 480"/>
                <a:gd name="T41" fmla="*/ 390 h 429"/>
                <a:gd name="T42" fmla="*/ 231 w 480"/>
                <a:gd name="T43" fmla="*/ 373 h 429"/>
                <a:gd name="T44" fmla="*/ 270 w 480"/>
                <a:gd name="T45" fmla="*/ 351 h 429"/>
                <a:gd name="T46" fmla="*/ 308 w 480"/>
                <a:gd name="T47" fmla="*/ 327 h 429"/>
                <a:gd name="T48" fmla="*/ 341 w 480"/>
                <a:gd name="T49" fmla="*/ 298 h 429"/>
                <a:gd name="T50" fmla="*/ 372 w 480"/>
                <a:gd name="T51" fmla="*/ 269 h 429"/>
                <a:gd name="T52" fmla="*/ 399 w 480"/>
                <a:gd name="T53" fmla="*/ 235 h 429"/>
                <a:gd name="T54" fmla="*/ 423 w 480"/>
                <a:gd name="T55" fmla="*/ 201 h 429"/>
                <a:gd name="T56" fmla="*/ 441 w 480"/>
                <a:gd name="T57" fmla="*/ 163 h 429"/>
                <a:gd name="T58" fmla="*/ 457 w 480"/>
                <a:gd name="T59" fmla="*/ 125 h 429"/>
                <a:gd name="T60" fmla="*/ 469 w 480"/>
                <a:gd name="T61" fmla="*/ 85 h 429"/>
                <a:gd name="T62" fmla="*/ 476 w 480"/>
                <a:gd name="T63" fmla="*/ 43 h 429"/>
                <a:gd name="T64" fmla="*/ 479 w 480"/>
                <a:gd name="T65" fmla="*/ 0 h 4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29"/>
                <a:gd name="T101" fmla="*/ 480 w 480"/>
                <a:gd name="T102" fmla="*/ 429 h 4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29">
                  <a:moveTo>
                    <a:pt x="460" y="0"/>
                  </a:moveTo>
                  <a:lnTo>
                    <a:pt x="460" y="20"/>
                  </a:lnTo>
                  <a:lnTo>
                    <a:pt x="459" y="41"/>
                  </a:lnTo>
                  <a:lnTo>
                    <a:pt x="456" y="62"/>
                  </a:lnTo>
                  <a:lnTo>
                    <a:pt x="452" y="82"/>
                  </a:lnTo>
                  <a:lnTo>
                    <a:pt x="447" y="101"/>
                  </a:lnTo>
                  <a:lnTo>
                    <a:pt x="440" y="121"/>
                  </a:lnTo>
                  <a:lnTo>
                    <a:pt x="434" y="140"/>
                  </a:lnTo>
                  <a:lnTo>
                    <a:pt x="425" y="159"/>
                  </a:lnTo>
                  <a:lnTo>
                    <a:pt x="417" y="176"/>
                  </a:lnTo>
                  <a:lnTo>
                    <a:pt x="407" y="194"/>
                  </a:lnTo>
                  <a:lnTo>
                    <a:pt x="395" y="211"/>
                  </a:lnTo>
                  <a:lnTo>
                    <a:pt x="383" y="227"/>
                  </a:lnTo>
                  <a:lnTo>
                    <a:pt x="370" y="244"/>
                  </a:lnTo>
                  <a:lnTo>
                    <a:pt x="357" y="259"/>
                  </a:lnTo>
                  <a:lnTo>
                    <a:pt x="344" y="275"/>
                  </a:lnTo>
                  <a:lnTo>
                    <a:pt x="328" y="288"/>
                  </a:lnTo>
                  <a:lnTo>
                    <a:pt x="312" y="302"/>
                  </a:lnTo>
                  <a:lnTo>
                    <a:pt x="297" y="315"/>
                  </a:lnTo>
                  <a:lnTo>
                    <a:pt x="279" y="327"/>
                  </a:lnTo>
                  <a:lnTo>
                    <a:pt x="260" y="338"/>
                  </a:lnTo>
                  <a:lnTo>
                    <a:pt x="241" y="348"/>
                  </a:lnTo>
                  <a:lnTo>
                    <a:pt x="223" y="359"/>
                  </a:lnTo>
                  <a:lnTo>
                    <a:pt x="202" y="369"/>
                  </a:lnTo>
                  <a:lnTo>
                    <a:pt x="182" y="376"/>
                  </a:lnTo>
                  <a:lnTo>
                    <a:pt x="162" y="385"/>
                  </a:lnTo>
                  <a:lnTo>
                    <a:pt x="140" y="390"/>
                  </a:lnTo>
                  <a:lnTo>
                    <a:pt x="117" y="398"/>
                  </a:lnTo>
                  <a:lnTo>
                    <a:pt x="95" y="402"/>
                  </a:lnTo>
                  <a:lnTo>
                    <a:pt x="72" y="406"/>
                  </a:lnTo>
                  <a:lnTo>
                    <a:pt x="49" y="409"/>
                  </a:lnTo>
                  <a:lnTo>
                    <a:pt x="24" y="412"/>
                  </a:lnTo>
                  <a:lnTo>
                    <a:pt x="0" y="412"/>
                  </a:lnTo>
                  <a:lnTo>
                    <a:pt x="1" y="428"/>
                  </a:lnTo>
                  <a:lnTo>
                    <a:pt x="26" y="427"/>
                  </a:lnTo>
                  <a:lnTo>
                    <a:pt x="50" y="424"/>
                  </a:lnTo>
                  <a:lnTo>
                    <a:pt x="75" y="421"/>
                  </a:lnTo>
                  <a:lnTo>
                    <a:pt x="99" y="418"/>
                  </a:lnTo>
                  <a:lnTo>
                    <a:pt x="123" y="412"/>
                  </a:lnTo>
                  <a:lnTo>
                    <a:pt x="146" y="406"/>
                  </a:lnTo>
                  <a:lnTo>
                    <a:pt x="168" y="399"/>
                  </a:lnTo>
                  <a:lnTo>
                    <a:pt x="189" y="390"/>
                  </a:lnTo>
                  <a:lnTo>
                    <a:pt x="211" y="382"/>
                  </a:lnTo>
                  <a:lnTo>
                    <a:pt x="231" y="373"/>
                  </a:lnTo>
                  <a:lnTo>
                    <a:pt x="252" y="361"/>
                  </a:lnTo>
                  <a:lnTo>
                    <a:pt x="270" y="351"/>
                  </a:lnTo>
                  <a:lnTo>
                    <a:pt x="291" y="338"/>
                  </a:lnTo>
                  <a:lnTo>
                    <a:pt x="308" y="327"/>
                  </a:lnTo>
                  <a:lnTo>
                    <a:pt x="324" y="314"/>
                  </a:lnTo>
                  <a:lnTo>
                    <a:pt x="341" y="298"/>
                  </a:lnTo>
                  <a:lnTo>
                    <a:pt x="357" y="283"/>
                  </a:lnTo>
                  <a:lnTo>
                    <a:pt x="372" y="269"/>
                  </a:lnTo>
                  <a:lnTo>
                    <a:pt x="385" y="253"/>
                  </a:lnTo>
                  <a:lnTo>
                    <a:pt x="399" y="235"/>
                  </a:lnTo>
                  <a:lnTo>
                    <a:pt x="411" y="220"/>
                  </a:lnTo>
                  <a:lnTo>
                    <a:pt x="423" y="201"/>
                  </a:lnTo>
                  <a:lnTo>
                    <a:pt x="433" y="183"/>
                  </a:lnTo>
                  <a:lnTo>
                    <a:pt x="441" y="163"/>
                  </a:lnTo>
                  <a:lnTo>
                    <a:pt x="450" y="144"/>
                  </a:lnTo>
                  <a:lnTo>
                    <a:pt x="457" y="125"/>
                  </a:lnTo>
                  <a:lnTo>
                    <a:pt x="465" y="105"/>
                  </a:lnTo>
                  <a:lnTo>
                    <a:pt x="469" y="85"/>
                  </a:lnTo>
                  <a:lnTo>
                    <a:pt x="473" y="65"/>
                  </a:lnTo>
                  <a:lnTo>
                    <a:pt x="476" y="43"/>
                  </a:lnTo>
                  <a:lnTo>
                    <a:pt x="478" y="21"/>
                  </a:lnTo>
                  <a:lnTo>
                    <a:pt x="479" y="0"/>
                  </a:lnTo>
                  <a:lnTo>
                    <a:pt x="46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0" name="Freeform 126"/>
            <p:cNvSpPr>
              <a:spLocks/>
            </p:cNvSpPr>
            <p:nvPr/>
          </p:nvSpPr>
          <p:spPr bwMode="auto">
            <a:xfrm>
              <a:off x="4744" y="1444"/>
              <a:ext cx="492" cy="446"/>
            </a:xfrm>
            <a:custGeom>
              <a:avLst/>
              <a:gdLst>
                <a:gd name="T0" fmla="*/ 7 w 492"/>
                <a:gd name="T1" fmla="*/ 15 h 446"/>
                <a:gd name="T2" fmla="*/ 56 w 492"/>
                <a:gd name="T3" fmla="*/ 18 h 446"/>
                <a:gd name="T4" fmla="*/ 102 w 492"/>
                <a:gd name="T5" fmla="*/ 27 h 446"/>
                <a:gd name="T6" fmla="*/ 147 w 492"/>
                <a:gd name="T7" fmla="*/ 37 h 446"/>
                <a:gd name="T8" fmla="*/ 189 w 492"/>
                <a:gd name="T9" fmla="*/ 53 h 446"/>
                <a:gd name="T10" fmla="*/ 232 w 492"/>
                <a:gd name="T11" fmla="*/ 72 h 446"/>
                <a:gd name="T12" fmla="*/ 269 w 492"/>
                <a:gd name="T13" fmla="*/ 94 h 446"/>
                <a:gd name="T14" fmla="*/ 305 w 492"/>
                <a:gd name="T15" fmla="*/ 120 h 446"/>
                <a:gd name="T16" fmla="*/ 337 w 492"/>
                <a:gd name="T17" fmla="*/ 148 h 446"/>
                <a:gd name="T18" fmla="*/ 368 w 492"/>
                <a:gd name="T19" fmla="*/ 179 h 446"/>
                <a:gd name="T20" fmla="*/ 394 w 492"/>
                <a:gd name="T21" fmla="*/ 211 h 446"/>
                <a:gd name="T22" fmla="*/ 417 w 492"/>
                <a:gd name="T23" fmla="*/ 246 h 446"/>
                <a:gd name="T24" fmla="*/ 437 w 492"/>
                <a:gd name="T25" fmla="*/ 284 h 446"/>
                <a:gd name="T26" fmla="*/ 452 w 492"/>
                <a:gd name="T27" fmla="*/ 322 h 446"/>
                <a:gd name="T28" fmla="*/ 464 w 492"/>
                <a:gd name="T29" fmla="*/ 362 h 446"/>
                <a:gd name="T30" fmla="*/ 471 w 492"/>
                <a:gd name="T31" fmla="*/ 403 h 446"/>
                <a:gd name="T32" fmla="*/ 472 w 492"/>
                <a:gd name="T33" fmla="*/ 445 h 446"/>
                <a:gd name="T34" fmla="*/ 490 w 492"/>
                <a:gd name="T35" fmla="*/ 423 h 446"/>
                <a:gd name="T36" fmla="*/ 485 w 492"/>
                <a:gd name="T37" fmla="*/ 380 h 446"/>
                <a:gd name="T38" fmla="*/ 477 w 492"/>
                <a:gd name="T39" fmla="*/ 338 h 446"/>
                <a:gd name="T40" fmla="*/ 462 w 492"/>
                <a:gd name="T41" fmla="*/ 297 h 446"/>
                <a:gd name="T42" fmla="*/ 445 w 492"/>
                <a:gd name="T43" fmla="*/ 258 h 446"/>
                <a:gd name="T44" fmla="*/ 421 w 492"/>
                <a:gd name="T45" fmla="*/ 222 h 446"/>
                <a:gd name="T46" fmla="*/ 395 w 492"/>
                <a:gd name="T47" fmla="*/ 185 h 446"/>
                <a:gd name="T48" fmla="*/ 366 w 492"/>
                <a:gd name="T49" fmla="*/ 153 h 446"/>
                <a:gd name="T50" fmla="*/ 334 w 492"/>
                <a:gd name="T51" fmla="*/ 123 h 446"/>
                <a:gd name="T52" fmla="*/ 298 w 492"/>
                <a:gd name="T53" fmla="*/ 94 h 446"/>
                <a:gd name="T54" fmla="*/ 261 w 492"/>
                <a:gd name="T55" fmla="*/ 71 h 446"/>
                <a:gd name="T56" fmla="*/ 220 w 492"/>
                <a:gd name="T57" fmla="*/ 49 h 446"/>
                <a:gd name="T58" fmla="*/ 176 w 492"/>
                <a:gd name="T59" fmla="*/ 30 h 446"/>
                <a:gd name="T60" fmla="*/ 130 w 492"/>
                <a:gd name="T61" fmla="*/ 17 h 446"/>
                <a:gd name="T62" fmla="*/ 82 w 492"/>
                <a:gd name="T63" fmla="*/ 7 h 446"/>
                <a:gd name="T64" fmla="*/ 33 w 492"/>
                <a:gd name="T65" fmla="*/ 1 h 446"/>
                <a:gd name="T66" fmla="*/ 11 w 492"/>
                <a:gd name="T67" fmla="*/ 14 h 446"/>
                <a:gd name="T68" fmla="*/ 5 w 492"/>
                <a:gd name="T69" fmla="*/ 0 h 446"/>
                <a:gd name="T70" fmla="*/ 0 w 492"/>
                <a:gd name="T71" fmla="*/ 4 h 446"/>
                <a:gd name="T72" fmla="*/ 0 w 492"/>
                <a:gd name="T73" fmla="*/ 10 h 446"/>
                <a:gd name="T74" fmla="*/ 4 w 492"/>
                <a:gd name="T75" fmla="*/ 14 h 446"/>
                <a:gd name="T76" fmla="*/ 5 w 492"/>
                <a:gd name="T77" fmla="*/ 0 h 4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2"/>
                <a:gd name="T118" fmla="*/ 0 h 446"/>
                <a:gd name="T119" fmla="*/ 492 w 492"/>
                <a:gd name="T120" fmla="*/ 446 h 4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2" h="446">
                  <a:moveTo>
                    <a:pt x="5" y="0"/>
                  </a:moveTo>
                  <a:lnTo>
                    <a:pt x="7" y="15"/>
                  </a:lnTo>
                  <a:lnTo>
                    <a:pt x="33" y="15"/>
                  </a:lnTo>
                  <a:lnTo>
                    <a:pt x="56" y="18"/>
                  </a:lnTo>
                  <a:lnTo>
                    <a:pt x="79" y="21"/>
                  </a:lnTo>
                  <a:lnTo>
                    <a:pt x="102" y="27"/>
                  </a:lnTo>
                  <a:lnTo>
                    <a:pt x="126" y="31"/>
                  </a:lnTo>
                  <a:lnTo>
                    <a:pt x="147" y="37"/>
                  </a:lnTo>
                  <a:lnTo>
                    <a:pt x="169" y="44"/>
                  </a:lnTo>
                  <a:lnTo>
                    <a:pt x="189" y="53"/>
                  </a:lnTo>
                  <a:lnTo>
                    <a:pt x="211" y="62"/>
                  </a:lnTo>
                  <a:lnTo>
                    <a:pt x="232" y="72"/>
                  </a:lnTo>
                  <a:lnTo>
                    <a:pt x="250" y="82"/>
                  </a:lnTo>
                  <a:lnTo>
                    <a:pt x="269" y="94"/>
                  </a:lnTo>
                  <a:lnTo>
                    <a:pt x="287" y="107"/>
                  </a:lnTo>
                  <a:lnTo>
                    <a:pt x="305" y="120"/>
                  </a:lnTo>
                  <a:lnTo>
                    <a:pt x="321" y="133"/>
                  </a:lnTo>
                  <a:lnTo>
                    <a:pt x="337" y="148"/>
                  </a:lnTo>
                  <a:lnTo>
                    <a:pt x="353" y="162"/>
                  </a:lnTo>
                  <a:lnTo>
                    <a:pt x="368" y="179"/>
                  </a:lnTo>
                  <a:lnTo>
                    <a:pt x="381" y="194"/>
                  </a:lnTo>
                  <a:lnTo>
                    <a:pt x="394" y="211"/>
                  </a:lnTo>
                  <a:lnTo>
                    <a:pt x="407" y="229"/>
                  </a:lnTo>
                  <a:lnTo>
                    <a:pt x="417" y="246"/>
                  </a:lnTo>
                  <a:lnTo>
                    <a:pt x="427" y="265"/>
                  </a:lnTo>
                  <a:lnTo>
                    <a:pt x="437" y="284"/>
                  </a:lnTo>
                  <a:lnTo>
                    <a:pt x="445" y="303"/>
                  </a:lnTo>
                  <a:lnTo>
                    <a:pt x="452" y="322"/>
                  </a:lnTo>
                  <a:lnTo>
                    <a:pt x="459" y="342"/>
                  </a:lnTo>
                  <a:lnTo>
                    <a:pt x="464" y="362"/>
                  </a:lnTo>
                  <a:lnTo>
                    <a:pt x="468" y="381"/>
                  </a:lnTo>
                  <a:lnTo>
                    <a:pt x="471" y="403"/>
                  </a:lnTo>
                  <a:lnTo>
                    <a:pt x="472" y="425"/>
                  </a:lnTo>
                  <a:lnTo>
                    <a:pt x="472" y="445"/>
                  </a:lnTo>
                  <a:lnTo>
                    <a:pt x="491" y="445"/>
                  </a:lnTo>
                  <a:lnTo>
                    <a:pt x="490" y="423"/>
                  </a:lnTo>
                  <a:lnTo>
                    <a:pt x="488" y="402"/>
                  </a:lnTo>
                  <a:lnTo>
                    <a:pt x="485" y="380"/>
                  </a:lnTo>
                  <a:lnTo>
                    <a:pt x="481" y="359"/>
                  </a:lnTo>
                  <a:lnTo>
                    <a:pt x="477" y="338"/>
                  </a:lnTo>
                  <a:lnTo>
                    <a:pt x="469" y="317"/>
                  </a:lnTo>
                  <a:lnTo>
                    <a:pt x="462" y="297"/>
                  </a:lnTo>
                  <a:lnTo>
                    <a:pt x="453" y="278"/>
                  </a:lnTo>
                  <a:lnTo>
                    <a:pt x="445" y="258"/>
                  </a:lnTo>
                  <a:lnTo>
                    <a:pt x="433" y="239"/>
                  </a:lnTo>
                  <a:lnTo>
                    <a:pt x="421" y="222"/>
                  </a:lnTo>
                  <a:lnTo>
                    <a:pt x="410" y="204"/>
                  </a:lnTo>
                  <a:lnTo>
                    <a:pt x="395" y="185"/>
                  </a:lnTo>
                  <a:lnTo>
                    <a:pt x="382" y="169"/>
                  </a:lnTo>
                  <a:lnTo>
                    <a:pt x="366" y="153"/>
                  </a:lnTo>
                  <a:lnTo>
                    <a:pt x="352" y="137"/>
                  </a:lnTo>
                  <a:lnTo>
                    <a:pt x="334" y="123"/>
                  </a:lnTo>
                  <a:lnTo>
                    <a:pt x="317" y="108"/>
                  </a:lnTo>
                  <a:lnTo>
                    <a:pt x="298" y="94"/>
                  </a:lnTo>
                  <a:lnTo>
                    <a:pt x="279" y="82"/>
                  </a:lnTo>
                  <a:lnTo>
                    <a:pt x="261" y="71"/>
                  </a:lnTo>
                  <a:lnTo>
                    <a:pt x="240" y="59"/>
                  </a:lnTo>
                  <a:lnTo>
                    <a:pt x="220" y="49"/>
                  </a:lnTo>
                  <a:lnTo>
                    <a:pt x="198" y="39"/>
                  </a:lnTo>
                  <a:lnTo>
                    <a:pt x="176" y="30"/>
                  </a:lnTo>
                  <a:lnTo>
                    <a:pt x="153" y="24"/>
                  </a:lnTo>
                  <a:lnTo>
                    <a:pt x="130" y="17"/>
                  </a:lnTo>
                  <a:lnTo>
                    <a:pt x="107" y="11"/>
                  </a:lnTo>
                  <a:lnTo>
                    <a:pt x="82" y="7"/>
                  </a:lnTo>
                  <a:lnTo>
                    <a:pt x="58" y="4"/>
                  </a:lnTo>
                  <a:lnTo>
                    <a:pt x="33" y="1"/>
                  </a:lnTo>
                  <a:lnTo>
                    <a:pt x="8" y="0"/>
                  </a:lnTo>
                  <a:lnTo>
                    <a:pt x="11" y="14"/>
                  </a:lnTo>
                  <a:lnTo>
                    <a:pt x="8" y="0"/>
                  </a:lnTo>
                  <a:lnTo>
                    <a:pt x="5" y="0"/>
                  </a:lnTo>
                  <a:lnTo>
                    <a:pt x="2" y="2"/>
                  </a:lnTo>
                  <a:lnTo>
                    <a:pt x="0" y="4"/>
                  </a:lnTo>
                  <a:lnTo>
                    <a:pt x="0" y="7"/>
                  </a:lnTo>
                  <a:lnTo>
                    <a:pt x="0" y="10"/>
                  </a:lnTo>
                  <a:lnTo>
                    <a:pt x="1" y="13"/>
                  </a:lnTo>
                  <a:lnTo>
                    <a:pt x="4" y="14"/>
                  </a:lnTo>
                  <a:lnTo>
                    <a:pt x="7" y="15"/>
                  </a:lnTo>
                  <a:lnTo>
                    <a:pt x="5"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1" name="Freeform 127"/>
            <p:cNvSpPr>
              <a:spLocks/>
            </p:cNvSpPr>
            <p:nvPr/>
          </p:nvSpPr>
          <p:spPr bwMode="auto">
            <a:xfrm>
              <a:off x="4750" y="1440"/>
              <a:ext cx="25" cy="22"/>
            </a:xfrm>
            <a:custGeom>
              <a:avLst/>
              <a:gdLst>
                <a:gd name="T0" fmla="*/ 15 w 25"/>
                <a:gd name="T1" fmla="*/ 0 h 22"/>
                <a:gd name="T2" fmla="*/ 13 w 25"/>
                <a:gd name="T3" fmla="*/ 0 h 22"/>
                <a:gd name="T4" fmla="*/ 0 w 25"/>
                <a:gd name="T5" fmla="*/ 4 h 22"/>
                <a:gd name="T6" fmla="*/ 5 w 25"/>
                <a:gd name="T7" fmla="*/ 21 h 22"/>
                <a:gd name="T8" fmla="*/ 18 w 25"/>
                <a:gd name="T9" fmla="*/ 16 h 22"/>
                <a:gd name="T10" fmla="*/ 15 w 25"/>
                <a:gd name="T11" fmla="*/ 16 h 22"/>
                <a:gd name="T12" fmla="*/ 18 w 25"/>
                <a:gd name="T13" fmla="*/ 16 h 22"/>
                <a:gd name="T14" fmla="*/ 21 w 25"/>
                <a:gd name="T15" fmla="*/ 14 h 22"/>
                <a:gd name="T16" fmla="*/ 24 w 25"/>
                <a:gd name="T17" fmla="*/ 11 h 22"/>
                <a:gd name="T18" fmla="*/ 24 w 25"/>
                <a:gd name="T19" fmla="*/ 8 h 22"/>
                <a:gd name="T20" fmla="*/ 24 w 25"/>
                <a:gd name="T21" fmla="*/ 4 h 22"/>
                <a:gd name="T22" fmla="*/ 23 w 25"/>
                <a:gd name="T23" fmla="*/ 1 h 22"/>
                <a:gd name="T24" fmla="*/ 20 w 25"/>
                <a:gd name="T25" fmla="*/ 0 h 22"/>
                <a:gd name="T26" fmla="*/ 15 w 25"/>
                <a:gd name="T27" fmla="*/ 0 h 22"/>
                <a:gd name="T28" fmla="*/ 13 w 25"/>
                <a:gd name="T29" fmla="*/ 0 h 22"/>
                <a:gd name="T30" fmla="*/ 15 w 25"/>
                <a:gd name="T31" fmla="*/ 0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2"/>
                <a:gd name="T50" fmla="*/ 25 w 2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2">
                  <a:moveTo>
                    <a:pt x="15" y="0"/>
                  </a:moveTo>
                  <a:lnTo>
                    <a:pt x="13" y="0"/>
                  </a:lnTo>
                  <a:lnTo>
                    <a:pt x="0" y="4"/>
                  </a:lnTo>
                  <a:lnTo>
                    <a:pt x="5" y="21"/>
                  </a:lnTo>
                  <a:lnTo>
                    <a:pt x="18" y="16"/>
                  </a:lnTo>
                  <a:lnTo>
                    <a:pt x="15" y="16"/>
                  </a:lnTo>
                  <a:lnTo>
                    <a:pt x="18" y="16"/>
                  </a:lnTo>
                  <a:lnTo>
                    <a:pt x="21" y="14"/>
                  </a:lnTo>
                  <a:lnTo>
                    <a:pt x="24" y="11"/>
                  </a:lnTo>
                  <a:lnTo>
                    <a:pt x="24" y="8"/>
                  </a:lnTo>
                  <a:lnTo>
                    <a:pt x="24" y="4"/>
                  </a:lnTo>
                  <a:lnTo>
                    <a:pt x="23" y="1"/>
                  </a:lnTo>
                  <a:lnTo>
                    <a:pt x="20" y="0"/>
                  </a:lnTo>
                  <a:lnTo>
                    <a:pt x="15" y="0"/>
                  </a:lnTo>
                  <a:lnTo>
                    <a:pt x="13" y="0"/>
                  </a:lnTo>
                  <a:lnTo>
                    <a:pt x="15"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2" name="Freeform 128"/>
            <p:cNvSpPr>
              <a:spLocks/>
            </p:cNvSpPr>
            <p:nvPr/>
          </p:nvSpPr>
          <p:spPr bwMode="auto">
            <a:xfrm>
              <a:off x="4765" y="1440"/>
              <a:ext cx="790" cy="623"/>
            </a:xfrm>
            <a:custGeom>
              <a:avLst/>
              <a:gdLst>
                <a:gd name="T0" fmla="*/ 782 w 790"/>
                <a:gd name="T1" fmla="*/ 581 h 623"/>
                <a:gd name="T2" fmla="*/ 764 w 790"/>
                <a:gd name="T3" fmla="*/ 520 h 623"/>
                <a:gd name="T4" fmla="*/ 741 w 790"/>
                <a:gd name="T5" fmla="*/ 461 h 623"/>
                <a:gd name="T6" fmla="*/ 712 w 790"/>
                <a:gd name="T7" fmla="*/ 404 h 623"/>
                <a:gd name="T8" fmla="*/ 679 w 790"/>
                <a:gd name="T9" fmla="*/ 349 h 623"/>
                <a:gd name="T10" fmla="*/ 640 w 790"/>
                <a:gd name="T11" fmla="*/ 298 h 623"/>
                <a:gd name="T12" fmla="*/ 595 w 790"/>
                <a:gd name="T13" fmla="*/ 251 h 623"/>
                <a:gd name="T14" fmla="*/ 549 w 790"/>
                <a:gd name="T15" fmla="*/ 206 h 623"/>
                <a:gd name="T16" fmla="*/ 496 w 790"/>
                <a:gd name="T17" fmla="*/ 165 h 623"/>
                <a:gd name="T18" fmla="*/ 440 w 790"/>
                <a:gd name="T19" fmla="*/ 127 h 623"/>
                <a:gd name="T20" fmla="*/ 381 w 790"/>
                <a:gd name="T21" fmla="*/ 94 h 623"/>
                <a:gd name="T22" fmla="*/ 318 w 790"/>
                <a:gd name="T23" fmla="*/ 65 h 623"/>
                <a:gd name="T24" fmla="*/ 252 w 790"/>
                <a:gd name="T25" fmla="*/ 42 h 623"/>
                <a:gd name="T26" fmla="*/ 182 w 790"/>
                <a:gd name="T27" fmla="*/ 23 h 623"/>
                <a:gd name="T28" fmla="*/ 113 w 790"/>
                <a:gd name="T29" fmla="*/ 10 h 623"/>
                <a:gd name="T30" fmla="*/ 37 w 790"/>
                <a:gd name="T31" fmla="*/ 1 h 623"/>
                <a:gd name="T32" fmla="*/ 0 w 790"/>
                <a:gd name="T33" fmla="*/ 14 h 623"/>
                <a:gd name="T34" fmla="*/ 73 w 790"/>
                <a:gd name="T35" fmla="*/ 20 h 623"/>
                <a:gd name="T36" fmla="*/ 144 w 790"/>
                <a:gd name="T37" fmla="*/ 31 h 623"/>
                <a:gd name="T38" fmla="*/ 212 w 790"/>
                <a:gd name="T39" fmla="*/ 46 h 623"/>
                <a:gd name="T40" fmla="*/ 279 w 790"/>
                <a:gd name="T41" fmla="*/ 68 h 623"/>
                <a:gd name="T42" fmla="*/ 341 w 790"/>
                <a:gd name="T43" fmla="*/ 94 h 623"/>
                <a:gd name="T44" fmla="*/ 402 w 790"/>
                <a:gd name="T45" fmla="*/ 123 h 623"/>
                <a:gd name="T46" fmla="*/ 457 w 790"/>
                <a:gd name="T47" fmla="*/ 158 h 623"/>
                <a:gd name="T48" fmla="*/ 511 w 790"/>
                <a:gd name="T49" fmla="*/ 195 h 623"/>
                <a:gd name="T50" fmla="*/ 560 w 790"/>
                <a:gd name="T51" fmla="*/ 237 h 623"/>
                <a:gd name="T52" fmla="*/ 604 w 790"/>
                <a:gd name="T53" fmla="*/ 284 h 623"/>
                <a:gd name="T54" fmla="*/ 644 w 790"/>
                <a:gd name="T55" fmla="*/ 332 h 623"/>
                <a:gd name="T56" fmla="*/ 680 w 790"/>
                <a:gd name="T57" fmla="*/ 384 h 623"/>
                <a:gd name="T58" fmla="*/ 711 w 790"/>
                <a:gd name="T59" fmla="*/ 438 h 623"/>
                <a:gd name="T60" fmla="*/ 737 w 790"/>
                <a:gd name="T61" fmla="*/ 496 h 623"/>
                <a:gd name="T62" fmla="*/ 757 w 790"/>
                <a:gd name="T63" fmla="*/ 554 h 623"/>
                <a:gd name="T64" fmla="*/ 772 w 790"/>
                <a:gd name="T65" fmla="*/ 616 h 623"/>
                <a:gd name="T66" fmla="*/ 776 w 790"/>
                <a:gd name="T67" fmla="*/ 621 h 623"/>
                <a:gd name="T68" fmla="*/ 782 w 790"/>
                <a:gd name="T69" fmla="*/ 622 h 623"/>
                <a:gd name="T70" fmla="*/ 788 w 790"/>
                <a:gd name="T71" fmla="*/ 619 h 623"/>
                <a:gd name="T72" fmla="*/ 789 w 790"/>
                <a:gd name="T73" fmla="*/ 613 h 6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0"/>
                <a:gd name="T112" fmla="*/ 0 h 623"/>
                <a:gd name="T113" fmla="*/ 790 w 790"/>
                <a:gd name="T114" fmla="*/ 623 h 6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0" h="623">
                  <a:moveTo>
                    <a:pt x="789" y="613"/>
                  </a:moveTo>
                  <a:lnTo>
                    <a:pt x="782" y="581"/>
                  </a:lnTo>
                  <a:lnTo>
                    <a:pt x="775" y="551"/>
                  </a:lnTo>
                  <a:lnTo>
                    <a:pt x="764" y="520"/>
                  </a:lnTo>
                  <a:lnTo>
                    <a:pt x="753" y="490"/>
                  </a:lnTo>
                  <a:lnTo>
                    <a:pt x="741" y="461"/>
                  </a:lnTo>
                  <a:lnTo>
                    <a:pt x="727" y="432"/>
                  </a:lnTo>
                  <a:lnTo>
                    <a:pt x="712" y="404"/>
                  </a:lnTo>
                  <a:lnTo>
                    <a:pt x="695" y="377"/>
                  </a:lnTo>
                  <a:lnTo>
                    <a:pt x="679" y="349"/>
                  </a:lnTo>
                  <a:lnTo>
                    <a:pt x="659" y="323"/>
                  </a:lnTo>
                  <a:lnTo>
                    <a:pt x="640" y="298"/>
                  </a:lnTo>
                  <a:lnTo>
                    <a:pt x="618" y="274"/>
                  </a:lnTo>
                  <a:lnTo>
                    <a:pt x="595" y="251"/>
                  </a:lnTo>
                  <a:lnTo>
                    <a:pt x="573" y="227"/>
                  </a:lnTo>
                  <a:lnTo>
                    <a:pt x="549" y="206"/>
                  </a:lnTo>
                  <a:lnTo>
                    <a:pt x="522" y="184"/>
                  </a:lnTo>
                  <a:lnTo>
                    <a:pt x="496" y="165"/>
                  </a:lnTo>
                  <a:lnTo>
                    <a:pt x="469" y="145"/>
                  </a:lnTo>
                  <a:lnTo>
                    <a:pt x="440" y="127"/>
                  </a:lnTo>
                  <a:lnTo>
                    <a:pt x="411" y="110"/>
                  </a:lnTo>
                  <a:lnTo>
                    <a:pt x="381" y="94"/>
                  </a:lnTo>
                  <a:lnTo>
                    <a:pt x="350" y="79"/>
                  </a:lnTo>
                  <a:lnTo>
                    <a:pt x="318" y="65"/>
                  </a:lnTo>
                  <a:lnTo>
                    <a:pt x="286" y="53"/>
                  </a:lnTo>
                  <a:lnTo>
                    <a:pt x="252" y="42"/>
                  </a:lnTo>
                  <a:lnTo>
                    <a:pt x="218" y="31"/>
                  </a:lnTo>
                  <a:lnTo>
                    <a:pt x="182" y="23"/>
                  </a:lnTo>
                  <a:lnTo>
                    <a:pt x="149" y="15"/>
                  </a:lnTo>
                  <a:lnTo>
                    <a:pt x="113" y="10"/>
                  </a:lnTo>
                  <a:lnTo>
                    <a:pt x="75" y="5"/>
                  </a:lnTo>
                  <a:lnTo>
                    <a:pt x="37" y="1"/>
                  </a:lnTo>
                  <a:lnTo>
                    <a:pt x="1" y="0"/>
                  </a:lnTo>
                  <a:lnTo>
                    <a:pt x="0" y="14"/>
                  </a:lnTo>
                  <a:lnTo>
                    <a:pt x="37" y="17"/>
                  </a:lnTo>
                  <a:lnTo>
                    <a:pt x="73" y="20"/>
                  </a:lnTo>
                  <a:lnTo>
                    <a:pt x="108" y="24"/>
                  </a:lnTo>
                  <a:lnTo>
                    <a:pt x="144" y="31"/>
                  </a:lnTo>
                  <a:lnTo>
                    <a:pt x="179" y="39"/>
                  </a:lnTo>
                  <a:lnTo>
                    <a:pt x="212" y="46"/>
                  </a:lnTo>
                  <a:lnTo>
                    <a:pt x="246" y="56"/>
                  </a:lnTo>
                  <a:lnTo>
                    <a:pt x="279" y="68"/>
                  </a:lnTo>
                  <a:lnTo>
                    <a:pt x="311" y="79"/>
                  </a:lnTo>
                  <a:lnTo>
                    <a:pt x="341" y="94"/>
                  </a:lnTo>
                  <a:lnTo>
                    <a:pt x="372" y="107"/>
                  </a:lnTo>
                  <a:lnTo>
                    <a:pt x="402" y="123"/>
                  </a:lnTo>
                  <a:lnTo>
                    <a:pt x="430" y="139"/>
                  </a:lnTo>
                  <a:lnTo>
                    <a:pt x="457" y="158"/>
                  </a:lnTo>
                  <a:lnTo>
                    <a:pt x="485" y="177"/>
                  </a:lnTo>
                  <a:lnTo>
                    <a:pt x="511" y="195"/>
                  </a:lnTo>
                  <a:lnTo>
                    <a:pt x="536" y="216"/>
                  </a:lnTo>
                  <a:lnTo>
                    <a:pt x="560" y="237"/>
                  </a:lnTo>
                  <a:lnTo>
                    <a:pt x="582" y="259"/>
                  </a:lnTo>
                  <a:lnTo>
                    <a:pt x="604" y="284"/>
                  </a:lnTo>
                  <a:lnTo>
                    <a:pt x="625" y="307"/>
                  </a:lnTo>
                  <a:lnTo>
                    <a:pt x="644" y="332"/>
                  </a:lnTo>
                  <a:lnTo>
                    <a:pt x="663" y="358"/>
                  </a:lnTo>
                  <a:lnTo>
                    <a:pt x="680" y="384"/>
                  </a:lnTo>
                  <a:lnTo>
                    <a:pt x="696" y="412"/>
                  </a:lnTo>
                  <a:lnTo>
                    <a:pt x="711" y="438"/>
                  </a:lnTo>
                  <a:lnTo>
                    <a:pt x="724" y="467"/>
                  </a:lnTo>
                  <a:lnTo>
                    <a:pt x="737" y="496"/>
                  </a:lnTo>
                  <a:lnTo>
                    <a:pt x="747" y="525"/>
                  </a:lnTo>
                  <a:lnTo>
                    <a:pt x="757" y="554"/>
                  </a:lnTo>
                  <a:lnTo>
                    <a:pt x="764" y="584"/>
                  </a:lnTo>
                  <a:lnTo>
                    <a:pt x="772" y="616"/>
                  </a:lnTo>
                  <a:lnTo>
                    <a:pt x="773" y="619"/>
                  </a:lnTo>
                  <a:lnTo>
                    <a:pt x="776" y="621"/>
                  </a:lnTo>
                  <a:lnTo>
                    <a:pt x="779" y="622"/>
                  </a:lnTo>
                  <a:lnTo>
                    <a:pt x="782" y="622"/>
                  </a:lnTo>
                  <a:lnTo>
                    <a:pt x="785" y="621"/>
                  </a:lnTo>
                  <a:lnTo>
                    <a:pt x="788" y="619"/>
                  </a:lnTo>
                  <a:lnTo>
                    <a:pt x="789" y="616"/>
                  </a:lnTo>
                  <a:lnTo>
                    <a:pt x="789" y="613"/>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3" name="Freeform 129"/>
            <p:cNvSpPr>
              <a:spLocks/>
            </p:cNvSpPr>
            <p:nvPr/>
          </p:nvSpPr>
          <p:spPr bwMode="auto">
            <a:xfrm>
              <a:off x="5539" y="2052"/>
              <a:ext cx="24" cy="34"/>
            </a:xfrm>
            <a:custGeom>
              <a:avLst/>
              <a:gdLst>
                <a:gd name="T0" fmla="*/ 20 w 24"/>
                <a:gd name="T1" fmla="*/ 18 h 34"/>
                <a:gd name="T2" fmla="*/ 23 w 24"/>
                <a:gd name="T3" fmla="*/ 23 h 34"/>
                <a:gd name="T4" fmla="*/ 17 w 24"/>
                <a:gd name="T5" fmla="*/ 0 h 34"/>
                <a:gd name="T6" fmla="*/ 0 w 24"/>
                <a:gd name="T7" fmla="*/ 2 h 34"/>
                <a:gd name="T8" fmla="*/ 5 w 24"/>
                <a:gd name="T9" fmla="*/ 27 h 34"/>
                <a:gd name="T10" fmla="*/ 8 w 24"/>
                <a:gd name="T11" fmla="*/ 32 h 34"/>
                <a:gd name="T12" fmla="*/ 5 w 24"/>
                <a:gd name="T13" fmla="*/ 27 h 34"/>
                <a:gd name="T14" fmla="*/ 7 w 24"/>
                <a:gd name="T15" fmla="*/ 30 h 34"/>
                <a:gd name="T16" fmla="*/ 10 w 24"/>
                <a:gd name="T17" fmla="*/ 32 h 34"/>
                <a:gd name="T18" fmla="*/ 13 w 24"/>
                <a:gd name="T19" fmla="*/ 33 h 34"/>
                <a:gd name="T20" fmla="*/ 16 w 24"/>
                <a:gd name="T21" fmla="*/ 33 h 34"/>
                <a:gd name="T22" fmla="*/ 20 w 24"/>
                <a:gd name="T23" fmla="*/ 32 h 34"/>
                <a:gd name="T24" fmla="*/ 22 w 24"/>
                <a:gd name="T25" fmla="*/ 30 h 34"/>
                <a:gd name="T26" fmla="*/ 23 w 24"/>
                <a:gd name="T27" fmla="*/ 27 h 34"/>
                <a:gd name="T28" fmla="*/ 23 w 24"/>
                <a:gd name="T29" fmla="*/ 23 h 34"/>
                <a:gd name="T30" fmla="*/ 20 w 24"/>
                <a:gd name="T31" fmla="*/ 18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4"/>
                <a:gd name="T50" fmla="*/ 24 w 2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4">
                  <a:moveTo>
                    <a:pt x="20" y="18"/>
                  </a:moveTo>
                  <a:lnTo>
                    <a:pt x="23" y="23"/>
                  </a:lnTo>
                  <a:lnTo>
                    <a:pt x="17" y="0"/>
                  </a:lnTo>
                  <a:lnTo>
                    <a:pt x="0" y="2"/>
                  </a:lnTo>
                  <a:lnTo>
                    <a:pt x="5" y="27"/>
                  </a:lnTo>
                  <a:lnTo>
                    <a:pt x="8" y="32"/>
                  </a:lnTo>
                  <a:lnTo>
                    <a:pt x="5" y="27"/>
                  </a:lnTo>
                  <a:lnTo>
                    <a:pt x="7" y="30"/>
                  </a:lnTo>
                  <a:lnTo>
                    <a:pt x="10" y="32"/>
                  </a:lnTo>
                  <a:lnTo>
                    <a:pt x="13" y="33"/>
                  </a:lnTo>
                  <a:lnTo>
                    <a:pt x="16" y="33"/>
                  </a:lnTo>
                  <a:lnTo>
                    <a:pt x="20" y="32"/>
                  </a:lnTo>
                  <a:lnTo>
                    <a:pt x="22" y="30"/>
                  </a:lnTo>
                  <a:lnTo>
                    <a:pt x="23" y="27"/>
                  </a:lnTo>
                  <a:lnTo>
                    <a:pt x="23" y="23"/>
                  </a:lnTo>
                  <a:lnTo>
                    <a:pt x="20" y="1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4" name="Freeform 130"/>
            <p:cNvSpPr>
              <a:spLocks/>
            </p:cNvSpPr>
            <p:nvPr/>
          </p:nvSpPr>
          <p:spPr bwMode="auto">
            <a:xfrm>
              <a:off x="5548" y="2071"/>
              <a:ext cx="370" cy="596"/>
            </a:xfrm>
            <a:custGeom>
              <a:avLst/>
              <a:gdLst>
                <a:gd name="T0" fmla="*/ 368 w 370"/>
                <a:gd name="T1" fmla="*/ 572 h 596"/>
                <a:gd name="T2" fmla="*/ 365 w 370"/>
                <a:gd name="T3" fmla="*/ 527 h 596"/>
                <a:gd name="T4" fmla="*/ 359 w 370"/>
                <a:gd name="T5" fmla="*/ 482 h 596"/>
                <a:gd name="T6" fmla="*/ 349 w 370"/>
                <a:gd name="T7" fmla="*/ 439 h 596"/>
                <a:gd name="T8" fmla="*/ 336 w 370"/>
                <a:gd name="T9" fmla="*/ 395 h 596"/>
                <a:gd name="T10" fmla="*/ 321 w 370"/>
                <a:gd name="T11" fmla="*/ 353 h 596"/>
                <a:gd name="T12" fmla="*/ 304 w 370"/>
                <a:gd name="T13" fmla="*/ 312 h 596"/>
                <a:gd name="T14" fmla="*/ 282 w 370"/>
                <a:gd name="T15" fmla="*/ 273 h 596"/>
                <a:gd name="T16" fmla="*/ 259 w 370"/>
                <a:gd name="T17" fmla="*/ 236 h 596"/>
                <a:gd name="T18" fmla="*/ 233 w 370"/>
                <a:gd name="T19" fmla="*/ 198 h 596"/>
                <a:gd name="T20" fmla="*/ 204 w 370"/>
                <a:gd name="T21" fmla="*/ 163 h 596"/>
                <a:gd name="T22" fmla="*/ 173 w 370"/>
                <a:gd name="T23" fmla="*/ 130 h 596"/>
                <a:gd name="T24" fmla="*/ 142 w 370"/>
                <a:gd name="T25" fmla="*/ 98 h 596"/>
                <a:gd name="T26" fmla="*/ 105 w 370"/>
                <a:gd name="T27" fmla="*/ 66 h 596"/>
                <a:gd name="T28" fmla="*/ 69 w 370"/>
                <a:gd name="T29" fmla="*/ 39 h 596"/>
                <a:gd name="T30" fmla="*/ 30 w 370"/>
                <a:gd name="T31" fmla="*/ 13 h 596"/>
                <a:gd name="T32" fmla="*/ 0 w 370"/>
                <a:gd name="T33" fmla="*/ 13 h 596"/>
                <a:gd name="T34" fmla="*/ 39 w 370"/>
                <a:gd name="T35" fmla="*/ 37 h 596"/>
                <a:gd name="T36" fmla="*/ 75 w 370"/>
                <a:gd name="T37" fmla="*/ 65 h 596"/>
                <a:gd name="T38" fmla="*/ 111 w 370"/>
                <a:gd name="T39" fmla="*/ 92 h 596"/>
                <a:gd name="T40" fmla="*/ 144 w 370"/>
                <a:gd name="T41" fmla="*/ 124 h 596"/>
                <a:gd name="T42" fmla="*/ 175 w 370"/>
                <a:gd name="T43" fmla="*/ 156 h 596"/>
                <a:gd name="T44" fmla="*/ 204 w 370"/>
                <a:gd name="T45" fmla="*/ 189 h 596"/>
                <a:gd name="T46" fmla="*/ 231 w 370"/>
                <a:gd name="T47" fmla="*/ 226 h 596"/>
                <a:gd name="T48" fmla="*/ 256 w 370"/>
                <a:gd name="T49" fmla="*/ 262 h 596"/>
                <a:gd name="T50" fmla="*/ 276 w 370"/>
                <a:gd name="T51" fmla="*/ 299 h 596"/>
                <a:gd name="T52" fmla="*/ 297 w 370"/>
                <a:gd name="T53" fmla="*/ 339 h 596"/>
                <a:gd name="T54" fmla="*/ 311 w 370"/>
                <a:gd name="T55" fmla="*/ 379 h 596"/>
                <a:gd name="T56" fmla="*/ 326 w 370"/>
                <a:gd name="T57" fmla="*/ 420 h 596"/>
                <a:gd name="T58" fmla="*/ 336 w 370"/>
                <a:gd name="T59" fmla="*/ 463 h 596"/>
                <a:gd name="T60" fmla="*/ 344 w 370"/>
                <a:gd name="T61" fmla="*/ 507 h 596"/>
                <a:gd name="T62" fmla="*/ 349 w 370"/>
                <a:gd name="T63" fmla="*/ 550 h 596"/>
                <a:gd name="T64" fmla="*/ 350 w 370"/>
                <a:gd name="T65" fmla="*/ 595 h 5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0"/>
                <a:gd name="T100" fmla="*/ 0 h 596"/>
                <a:gd name="T101" fmla="*/ 370 w 370"/>
                <a:gd name="T102" fmla="*/ 596 h 5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0" h="596">
                  <a:moveTo>
                    <a:pt x="369" y="595"/>
                  </a:moveTo>
                  <a:lnTo>
                    <a:pt x="368" y="572"/>
                  </a:lnTo>
                  <a:lnTo>
                    <a:pt x="368" y="550"/>
                  </a:lnTo>
                  <a:lnTo>
                    <a:pt x="365" y="527"/>
                  </a:lnTo>
                  <a:lnTo>
                    <a:pt x="362" y="504"/>
                  </a:lnTo>
                  <a:lnTo>
                    <a:pt x="359" y="482"/>
                  </a:lnTo>
                  <a:lnTo>
                    <a:pt x="355" y="460"/>
                  </a:lnTo>
                  <a:lnTo>
                    <a:pt x="349" y="439"/>
                  </a:lnTo>
                  <a:lnTo>
                    <a:pt x="343" y="417"/>
                  </a:lnTo>
                  <a:lnTo>
                    <a:pt x="336" y="395"/>
                  </a:lnTo>
                  <a:lnTo>
                    <a:pt x="330" y="375"/>
                  </a:lnTo>
                  <a:lnTo>
                    <a:pt x="321" y="353"/>
                  </a:lnTo>
                  <a:lnTo>
                    <a:pt x="313" y="333"/>
                  </a:lnTo>
                  <a:lnTo>
                    <a:pt x="304" y="312"/>
                  </a:lnTo>
                  <a:lnTo>
                    <a:pt x="292" y="294"/>
                  </a:lnTo>
                  <a:lnTo>
                    <a:pt x="282" y="273"/>
                  </a:lnTo>
                  <a:lnTo>
                    <a:pt x="271" y="255"/>
                  </a:lnTo>
                  <a:lnTo>
                    <a:pt x="259" y="236"/>
                  </a:lnTo>
                  <a:lnTo>
                    <a:pt x="246" y="217"/>
                  </a:lnTo>
                  <a:lnTo>
                    <a:pt x="233" y="198"/>
                  </a:lnTo>
                  <a:lnTo>
                    <a:pt x="218" y="181"/>
                  </a:lnTo>
                  <a:lnTo>
                    <a:pt x="204" y="163"/>
                  </a:lnTo>
                  <a:lnTo>
                    <a:pt x="189" y="146"/>
                  </a:lnTo>
                  <a:lnTo>
                    <a:pt x="173" y="130"/>
                  </a:lnTo>
                  <a:lnTo>
                    <a:pt x="157" y="113"/>
                  </a:lnTo>
                  <a:lnTo>
                    <a:pt x="142" y="98"/>
                  </a:lnTo>
                  <a:lnTo>
                    <a:pt x="124" y="82"/>
                  </a:lnTo>
                  <a:lnTo>
                    <a:pt x="105" y="66"/>
                  </a:lnTo>
                  <a:lnTo>
                    <a:pt x="88" y="53"/>
                  </a:lnTo>
                  <a:lnTo>
                    <a:pt x="69" y="39"/>
                  </a:lnTo>
                  <a:lnTo>
                    <a:pt x="49" y="24"/>
                  </a:lnTo>
                  <a:lnTo>
                    <a:pt x="30" y="13"/>
                  </a:lnTo>
                  <a:lnTo>
                    <a:pt x="10" y="0"/>
                  </a:lnTo>
                  <a:lnTo>
                    <a:pt x="0" y="13"/>
                  </a:lnTo>
                  <a:lnTo>
                    <a:pt x="20" y="24"/>
                  </a:lnTo>
                  <a:lnTo>
                    <a:pt x="39" y="37"/>
                  </a:lnTo>
                  <a:lnTo>
                    <a:pt x="57" y="50"/>
                  </a:lnTo>
                  <a:lnTo>
                    <a:pt x="75" y="65"/>
                  </a:lnTo>
                  <a:lnTo>
                    <a:pt x="94" y="79"/>
                  </a:lnTo>
                  <a:lnTo>
                    <a:pt x="111" y="92"/>
                  </a:lnTo>
                  <a:lnTo>
                    <a:pt x="128" y="108"/>
                  </a:lnTo>
                  <a:lnTo>
                    <a:pt x="144" y="124"/>
                  </a:lnTo>
                  <a:lnTo>
                    <a:pt x="160" y="139"/>
                  </a:lnTo>
                  <a:lnTo>
                    <a:pt x="175" y="156"/>
                  </a:lnTo>
                  <a:lnTo>
                    <a:pt x="189" y="172"/>
                  </a:lnTo>
                  <a:lnTo>
                    <a:pt x="204" y="189"/>
                  </a:lnTo>
                  <a:lnTo>
                    <a:pt x="217" y="207"/>
                  </a:lnTo>
                  <a:lnTo>
                    <a:pt x="231" y="226"/>
                  </a:lnTo>
                  <a:lnTo>
                    <a:pt x="243" y="243"/>
                  </a:lnTo>
                  <a:lnTo>
                    <a:pt x="256" y="262"/>
                  </a:lnTo>
                  <a:lnTo>
                    <a:pt x="266" y="281"/>
                  </a:lnTo>
                  <a:lnTo>
                    <a:pt x="276" y="299"/>
                  </a:lnTo>
                  <a:lnTo>
                    <a:pt x="286" y="318"/>
                  </a:lnTo>
                  <a:lnTo>
                    <a:pt x="297" y="339"/>
                  </a:lnTo>
                  <a:lnTo>
                    <a:pt x="305" y="359"/>
                  </a:lnTo>
                  <a:lnTo>
                    <a:pt x="311" y="379"/>
                  </a:lnTo>
                  <a:lnTo>
                    <a:pt x="320" y="399"/>
                  </a:lnTo>
                  <a:lnTo>
                    <a:pt x="326" y="420"/>
                  </a:lnTo>
                  <a:lnTo>
                    <a:pt x="331" y="441"/>
                  </a:lnTo>
                  <a:lnTo>
                    <a:pt x="336" y="463"/>
                  </a:lnTo>
                  <a:lnTo>
                    <a:pt x="342" y="485"/>
                  </a:lnTo>
                  <a:lnTo>
                    <a:pt x="344" y="507"/>
                  </a:lnTo>
                  <a:lnTo>
                    <a:pt x="347" y="528"/>
                  </a:lnTo>
                  <a:lnTo>
                    <a:pt x="349" y="550"/>
                  </a:lnTo>
                  <a:lnTo>
                    <a:pt x="350" y="572"/>
                  </a:lnTo>
                  <a:lnTo>
                    <a:pt x="350" y="595"/>
                  </a:lnTo>
                  <a:lnTo>
                    <a:pt x="369" y="59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5" name="Freeform 131"/>
            <p:cNvSpPr>
              <a:spLocks/>
            </p:cNvSpPr>
            <p:nvPr/>
          </p:nvSpPr>
          <p:spPr bwMode="auto">
            <a:xfrm>
              <a:off x="5799" y="2667"/>
              <a:ext cx="119" cy="353"/>
            </a:xfrm>
            <a:custGeom>
              <a:avLst/>
              <a:gdLst>
                <a:gd name="T0" fmla="*/ 17 w 119"/>
                <a:gd name="T1" fmla="*/ 348 h 353"/>
                <a:gd name="T2" fmla="*/ 28 w 119"/>
                <a:gd name="T3" fmla="*/ 329 h 353"/>
                <a:gd name="T4" fmla="*/ 40 w 119"/>
                <a:gd name="T5" fmla="*/ 309 h 353"/>
                <a:gd name="T6" fmla="*/ 50 w 119"/>
                <a:gd name="T7" fmla="*/ 288 h 353"/>
                <a:gd name="T8" fmla="*/ 59 w 119"/>
                <a:gd name="T9" fmla="*/ 268 h 353"/>
                <a:gd name="T10" fmla="*/ 69 w 119"/>
                <a:gd name="T11" fmla="*/ 248 h 353"/>
                <a:gd name="T12" fmla="*/ 78 w 119"/>
                <a:gd name="T13" fmla="*/ 226 h 353"/>
                <a:gd name="T14" fmla="*/ 85 w 119"/>
                <a:gd name="T15" fmla="*/ 204 h 353"/>
                <a:gd name="T16" fmla="*/ 92 w 119"/>
                <a:gd name="T17" fmla="*/ 182 h 353"/>
                <a:gd name="T18" fmla="*/ 98 w 119"/>
                <a:gd name="T19" fmla="*/ 161 h 353"/>
                <a:gd name="T20" fmla="*/ 102 w 119"/>
                <a:gd name="T21" fmla="*/ 137 h 353"/>
                <a:gd name="T22" fmla="*/ 108 w 119"/>
                <a:gd name="T23" fmla="*/ 116 h 353"/>
                <a:gd name="T24" fmla="*/ 111 w 119"/>
                <a:gd name="T25" fmla="*/ 92 h 353"/>
                <a:gd name="T26" fmla="*/ 114 w 119"/>
                <a:gd name="T27" fmla="*/ 69 h 353"/>
                <a:gd name="T28" fmla="*/ 117 w 119"/>
                <a:gd name="T29" fmla="*/ 46 h 353"/>
                <a:gd name="T30" fmla="*/ 117 w 119"/>
                <a:gd name="T31" fmla="*/ 24 h 353"/>
                <a:gd name="T32" fmla="*/ 118 w 119"/>
                <a:gd name="T33" fmla="*/ 0 h 353"/>
                <a:gd name="T34" fmla="*/ 99 w 119"/>
                <a:gd name="T35" fmla="*/ 11 h 353"/>
                <a:gd name="T36" fmla="*/ 99 w 119"/>
                <a:gd name="T37" fmla="*/ 34 h 353"/>
                <a:gd name="T38" fmla="*/ 98 w 119"/>
                <a:gd name="T39" fmla="*/ 58 h 353"/>
                <a:gd name="T40" fmla="*/ 95 w 119"/>
                <a:gd name="T41" fmla="*/ 79 h 353"/>
                <a:gd name="T42" fmla="*/ 92 w 119"/>
                <a:gd name="T43" fmla="*/ 103 h 353"/>
                <a:gd name="T44" fmla="*/ 88 w 119"/>
                <a:gd name="T45" fmla="*/ 124 h 353"/>
                <a:gd name="T46" fmla="*/ 83 w 119"/>
                <a:gd name="T47" fmla="*/ 146 h 353"/>
                <a:gd name="T48" fmla="*/ 78 w 119"/>
                <a:gd name="T49" fmla="*/ 168 h 353"/>
                <a:gd name="T50" fmla="*/ 70 w 119"/>
                <a:gd name="T51" fmla="*/ 190 h 353"/>
                <a:gd name="T52" fmla="*/ 63 w 119"/>
                <a:gd name="T53" fmla="*/ 211 h 353"/>
                <a:gd name="T54" fmla="*/ 56 w 119"/>
                <a:gd name="T55" fmla="*/ 232 h 353"/>
                <a:gd name="T56" fmla="*/ 47 w 119"/>
                <a:gd name="T57" fmla="*/ 252 h 353"/>
                <a:gd name="T58" fmla="*/ 39 w 119"/>
                <a:gd name="T59" fmla="*/ 272 h 353"/>
                <a:gd name="T60" fmla="*/ 28 w 119"/>
                <a:gd name="T61" fmla="*/ 293 h 353"/>
                <a:gd name="T62" fmla="*/ 18 w 119"/>
                <a:gd name="T63" fmla="*/ 313 h 353"/>
                <a:gd name="T64" fmla="*/ 7 w 119"/>
                <a:gd name="T65" fmla="*/ 332 h 353"/>
                <a:gd name="T66" fmla="*/ 5 w 119"/>
                <a:gd name="T67" fmla="*/ 338 h 353"/>
                <a:gd name="T68" fmla="*/ 0 w 119"/>
                <a:gd name="T69" fmla="*/ 345 h 353"/>
                <a:gd name="T70" fmla="*/ 1 w 119"/>
                <a:gd name="T71" fmla="*/ 349 h 353"/>
                <a:gd name="T72" fmla="*/ 7 w 119"/>
                <a:gd name="T73" fmla="*/ 352 h 353"/>
                <a:gd name="T74" fmla="*/ 14 w 119"/>
                <a:gd name="T75" fmla="*/ 351 h 353"/>
                <a:gd name="T76" fmla="*/ 13 w 119"/>
                <a:gd name="T77" fmla="*/ 352 h 3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
                <a:gd name="T118" fmla="*/ 0 h 353"/>
                <a:gd name="T119" fmla="*/ 119 w 119"/>
                <a:gd name="T120" fmla="*/ 353 h 3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 h="353">
                  <a:moveTo>
                    <a:pt x="13" y="352"/>
                  </a:moveTo>
                  <a:lnTo>
                    <a:pt x="17" y="348"/>
                  </a:lnTo>
                  <a:lnTo>
                    <a:pt x="23" y="339"/>
                  </a:lnTo>
                  <a:lnTo>
                    <a:pt x="28" y="329"/>
                  </a:lnTo>
                  <a:lnTo>
                    <a:pt x="34" y="319"/>
                  </a:lnTo>
                  <a:lnTo>
                    <a:pt x="40" y="309"/>
                  </a:lnTo>
                  <a:lnTo>
                    <a:pt x="44" y="298"/>
                  </a:lnTo>
                  <a:lnTo>
                    <a:pt x="50" y="288"/>
                  </a:lnTo>
                  <a:lnTo>
                    <a:pt x="54" y="278"/>
                  </a:lnTo>
                  <a:lnTo>
                    <a:pt x="59" y="268"/>
                  </a:lnTo>
                  <a:lnTo>
                    <a:pt x="65" y="258"/>
                  </a:lnTo>
                  <a:lnTo>
                    <a:pt x="69" y="248"/>
                  </a:lnTo>
                  <a:lnTo>
                    <a:pt x="73" y="236"/>
                  </a:lnTo>
                  <a:lnTo>
                    <a:pt x="78" y="226"/>
                  </a:lnTo>
                  <a:lnTo>
                    <a:pt x="80" y="216"/>
                  </a:lnTo>
                  <a:lnTo>
                    <a:pt x="85" y="204"/>
                  </a:lnTo>
                  <a:lnTo>
                    <a:pt x="88" y="194"/>
                  </a:lnTo>
                  <a:lnTo>
                    <a:pt x="92" y="182"/>
                  </a:lnTo>
                  <a:lnTo>
                    <a:pt x="95" y="171"/>
                  </a:lnTo>
                  <a:lnTo>
                    <a:pt x="98" y="161"/>
                  </a:lnTo>
                  <a:lnTo>
                    <a:pt x="101" y="149"/>
                  </a:lnTo>
                  <a:lnTo>
                    <a:pt x="102" y="137"/>
                  </a:lnTo>
                  <a:lnTo>
                    <a:pt x="105" y="127"/>
                  </a:lnTo>
                  <a:lnTo>
                    <a:pt x="108" y="116"/>
                  </a:lnTo>
                  <a:lnTo>
                    <a:pt x="109" y="104"/>
                  </a:lnTo>
                  <a:lnTo>
                    <a:pt x="111" y="92"/>
                  </a:lnTo>
                  <a:lnTo>
                    <a:pt x="112" y="81"/>
                  </a:lnTo>
                  <a:lnTo>
                    <a:pt x="114" y="69"/>
                  </a:lnTo>
                  <a:lnTo>
                    <a:pt x="115" y="58"/>
                  </a:lnTo>
                  <a:lnTo>
                    <a:pt x="117" y="46"/>
                  </a:lnTo>
                  <a:lnTo>
                    <a:pt x="117" y="36"/>
                  </a:lnTo>
                  <a:lnTo>
                    <a:pt x="117" y="24"/>
                  </a:lnTo>
                  <a:lnTo>
                    <a:pt x="118" y="11"/>
                  </a:lnTo>
                  <a:lnTo>
                    <a:pt x="118" y="0"/>
                  </a:lnTo>
                  <a:lnTo>
                    <a:pt x="99" y="0"/>
                  </a:lnTo>
                  <a:lnTo>
                    <a:pt x="99" y="11"/>
                  </a:lnTo>
                  <a:lnTo>
                    <a:pt x="99" y="23"/>
                  </a:lnTo>
                  <a:lnTo>
                    <a:pt x="99" y="34"/>
                  </a:lnTo>
                  <a:lnTo>
                    <a:pt x="98" y="46"/>
                  </a:lnTo>
                  <a:lnTo>
                    <a:pt x="98" y="58"/>
                  </a:lnTo>
                  <a:lnTo>
                    <a:pt x="96" y="68"/>
                  </a:lnTo>
                  <a:lnTo>
                    <a:pt x="95" y="79"/>
                  </a:lnTo>
                  <a:lnTo>
                    <a:pt x="93" y="91"/>
                  </a:lnTo>
                  <a:lnTo>
                    <a:pt x="92" y="103"/>
                  </a:lnTo>
                  <a:lnTo>
                    <a:pt x="91" y="113"/>
                  </a:lnTo>
                  <a:lnTo>
                    <a:pt x="88" y="124"/>
                  </a:lnTo>
                  <a:lnTo>
                    <a:pt x="85" y="136"/>
                  </a:lnTo>
                  <a:lnTo>
                    <a:pt x="83" y="146"/>
                  </a:lnTo>
                  <a:lnTo>
                    <a:pt x="80" y="158"/>
                  </a:lnTo>
                  <a:lnTo>
                    <a:pt x="78" y="168"/>
                  </a:lnTo>
                  <a:lnTo>
                    <a:pt x="73" y="179"/>
                  </a:lnTo>
                  <a:lnTo>
                    <a:pt x="70" y="190"/>
                  </a:lnTo>
                  <a:lnTo>
                    <a:pt x="67" y="200"/>
                  </a:lnTo>
                  <a:lnTo>
                    <a:pt x="63" y="211"/>
                  </a:lnTo>
                  <a:lnTo>
                    <a:pt x="60" y="221"/>
                  </a:lnTo>
                  <a:lnTo>
                    <a:pt x="56" y="232"/>
                  </a:lnTo>
                  <a:lnTo>
                    <a:pt x="52" y="242"/>
                  </a:lnTo>
                  <a:lnTo>
                    <a:pt x="47" y="252"/>
                  </a:lnTo>
                  <a:lnTo>
                    <a:pt x="43" y="262"/>
                  </a:lnTo>
                  <a:lnTo>
                    <a:pt x="39" y="272"/>
                  </a:lnTo>
                  <a:lnTo>
                    <a:pt x="33" y="282"/>
                  </a:lnTo>
                  <a:lnTo>
                    <a:pt x="28" y="293"/>
                  </a:lnTo>
                  <a:lnTo>
                    <a:pt x="23" y="303"/>
                  </a:lnTo>
                  <a:lnTo>
                    <a:pt x="18" y="313"/>
                  </a:lnTo>
                  <a:lnTo>
                    <a:pt x="13" y="322"/>
                  </a:lnTo>
                  <a:lnTo>
                    <a:pt x="7" y="332"/>
                  </a:lnTo>
                  <a:lnTo>
                    <a:pt x="1" y="340"/>
                  </a:lnTo>
                  <a:lnTo>
                    <a:pt x="5" y="338"/>
                  </a:lnTo>
                  <a:lnTo>
                    <a:pt x="1" y="340"/>
                  </a:lnTo>
                  <a:lnTo>
                    <a:pt x="0" y="345"/>
                  </a:lnTo>
                  <a:lnTo>
                    <a:pt x="0" y="348"/>
                  </a:lnTo>
                  <a:lnTo>
                    <a:pt x="1" y="349"/>
                  </a:lnTo>
                  <a:lnTo>
                    <a:pt x="5" y="351"/>
                  </a:lnTo>
                  <a:lnTo>
                    <a:pt x="7" y="352"/>
                  </a:lnTo>
                  <a:lnTo>
                    <a:pt x="11" y="352"/>
                  </a:lnTo>
                  <a:lnTo>
                    <a:pt x="14" y="351"/>
                  </a:lnTo>
                  <a:lnTo>
                    <a:pt x="17" y="348"/>
                  </a:lnTo>
                  <a:lnTo>
                    <a:pt x="13" y="352"/>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6" name="Freeform 132"/>
            <p:cNvSpPr>
              <a:spLocks/>
            </p:cNvSpPr>
            <p:nvPr/>
          </p:nvSpPr>
          <p:spPr bwMode="auto">
            <a:xfrm>
              <a:off x="5786" y="3003"/>
              <a:ext cx="25" cy="23"/>
            </a:xfrm>
            <a:custGeom>
              <a:avLst/>
              <a:gdLst>
                <a:gd name="T0" fmla="*/ 1 w 25"/>
                <a:gd name="T1" fmla="*/ 9 h 23"/>
                <a:gd name="T2" fmla="*/ 11 w 25"/>
                <a:gd name="T3" fmla="*/ 20 h 23"/>
                <a:gd name="T4" fmla="*/ 24 w 25"/>
                <a:gd name="T5" fmla="*/ 16 h 23"/>
                <a:gd name="T6" fmla="*/ 17 w 25"/>
                <a:gd name="T7" fmla="*/ 0 h 23"/>
                <a:gd name="T8" fmla="*/ 5 w 25"/>
                <a:gd name="T9" fmla="*/ 4 h 23"/>
                <a:gd name="T10" fmla="*/ 15 w 25"/>
                <a:gd name="T11" fmla="*/ 17 h 23"/>
                <a:gd name="T12" fmla="*/ 5 w 25"/>
                <a:gd name="T13" fmla="*/ 4 h 23"/>
                <a:gd name="T14" fmla="*/ 1 w 25"/>
                <a:gd name="T15" fmla="*/ 8 h 23"/>
                <a:gd name="T16" fmla="*/ 0 w 25"/>
                <a:gd name="T17" fmla="*/ 11 h 23"/>
                <a:gd name="T18" fmla="*/ 0 w 25"/>
                <a:gd name="T19" fmla="*/ 12 h 23"/>
                <a:gd name="T20" fmla="*/ 0 w 25"/>
                <a:gd name="T21" fmla="*/ 16 h 23"/>
                <a:gd name="T22" fmla="*/ 2 w 25"/>
                <a:gd name="T23" fmla="*/ 19 h 23"/>
                <a:gd name="T24" fmla="*/ 5 w 25"/>
                <a:gd name="T25" fmla="*/ 20 h 23"/>
                <a:gd name="T26" fmla="*/ 8 w 25"/>
                <a:gd name="T27" fmla="*/ 22 h 23"/>
                <a:gd name="T28" fmla="*/ 11 w 25"/>
                <a:gd name="T29" fmla="*/ 20 h 23"/>
                <a:gd name="T30" fmla="*/ 1 w 25"/>
                <a:gd name="T31" fmla="*/ 9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3"/>
                <a:gd name="T50" fmla="*/ 25 w 25"/>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3">
                  <a:moveTo>
                    <a:pt x="1" y="9"/>
                  </a:moveTo>
                  <a:lnTo>
                    <a:pt x="11" y="20"/>
                  </a:lnTo>
                  <a:lnTo>
                    <a:pt x="24" y="16"/>
                  </a:lnTo>
                  <a:lnTo>
                    <a:pt x="17" y="0"/>
                  </a:lnTo>
                  <a:lnTo>
                    <a:pt x="5" y="4"/>
                  </a:lnTo>
                  <a:lnTo>
                    <a:pt x="15" y="17"/>
                  </a:lnTo>
                  <a:lnTo>
                    <a:pt x="5" y="4"/>
                  </a:lnTo>
                  <a:lnTo>
                    <a:pt x="1" y="8"/>
                  </a:lnTo>
                  <a:lnTo>
                    <a:pt x="0" y="11"/>
                  </a:lnTo>
                  <a:lnTo>
                    <a:pt x="0" y="12"/>
                  </a:lnTo>
                  <a:lnTo>
                    <a:pt x="0" y="16"/>
                  </a:lnTo>
                  <a:lnTo>
                    <a:pt x="2" y="19"/>
                  </a:lnTo>
                  <a:lnTo>
                    <a:pt x="5" y="20"/>
                  </a:lnTo>
                  <a:lnTo>
                    <a:pt x="8" y="22"/>
                  </a:lnTo>
                  <a:lnTo>
                    <a:pt x="11" y="20"/>
                  </a:lnTo>
                  <a:lnTo>
                    <a:pt x="1" y="9"/>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7" name="Freeform 133"/>
            <p:cNvSpPr>
              <a:spLocks/>
            </p:cNvSpPr>
            <p:nvPr/>
          </p:nvSpPr>
          <p:spPr bwMode="auto">
            <a:xfrm>
              <a:off x="5786" y="2816"/>
              <a:ext cx="75" cy="204"/>
            </a:xfrm>
            <a:custGeom>
              <a:avLst/>
              <a:gdLst>
                <a:gd name="T0" fmla="*/ 55 w 75"/>
                <a:gd name="T1" fmla="*/ 0 h 204"/>
                <a:gd name="T2" fmla="*/ 57 w 75"/>
                <a:gd name="T3" fmla="*/ 13 h 204"/>
                <a:gd name="T4" fmla="*/ 55 w 75"/>
                <a:gd name="T5" fmla="*/ 26 h 204"/>
                <a:gd name="T6" fmla="*/ 54 w 75"/>
                <a:gd name="T7" fmla="*/ 39 h 204"/>
                <a:gd name="T8" fmla="*/ 53 w 75"/>
                <a:gd name="T9" fmla="*/ 52 h 204"/>
                <a:gd name="T10" fmla="*/ 50 w 75"/>
                <a:gd name="T11" fmla="*/ 65 h 204"/>
                <a:gd name="T12" fmla="*/ 47 w 75"/>
                <a:gd name="T13" fmla="*/ 78 h 204"/>
                <a:gd name="T14" fmla="*/ 44 w 75"/>
                <a:gd name="T15" fmla="*/ 90 h 204"/>
                <a:gd name="T16" fmla="*/ 41 w 75"/>
                <a:gd name="T17" fmla="*/ 103 h 204"/>
                <a:gd name="T18" fmla="*/ 37 w 75"/>
                <a:gd name="T19" fmla="*/ 114 h 204"/>
                <a:gd name="T20" fmla="*/ 32 w 75"/>
                <a:gd name="T21" fmla="*/ 127 h 204"/>
                <a:gd name="T22" fmla="*/ 28 w 75"/>
                <a:gd name="T23" fmla="*/ 139 h 204"/>
                <a:gd name="T24" fmla="*/ 24 w 75"/>
                <a:gd name="T25" fmla="*/ 151 h 204"/>
                <a:gd name="T26" fmla="*/ 18 w 75"/>
                <a:gd name="T27" fmla="*/ 162 h 204"/>
                <a:gd name="T28" fmla="*/ 12 w 75"/>
                <a:gd name="T29" fmla="*/ 174 h 204"/>
                <a:gd name="T30" fmla="*/ 5 w 75"/>
                <a:gd name="T31" fmla="*/ 186 h 204"/>
                <a:gd name="T32" fmla="*/ 0 w 75"/>
                <a:gd name="T33" fmla="*/ 196 h 204"/>
                <a:gd name="T34" fmla="*/ 15 w 75"/>
                <a:gd name="T35" fmla="*/ 203 h 204"/>
                <a:gd name="T36" fmla="*/ 22 w 75"/>
                <a:gd name="T37" fmla="*/ 191 h 204"/>
                <a:gd name="T38" fmla="*/ 28 w 75"/>
                <a:gd name="T39" fmla="*/ 180 h 204"/>
                <a:gd name="T40" fmla="*/ 34 w 75"/>
                <a:gd name="T41" fmla="*/ 168 h 204"/>
                <a:gd name="T42" fmla="*/ 40 w 75"/>
                <a:gd name="T43" fmla="*/ 157 h 204"/>
                <a:gd name="T44" fmla="*/ 45 w 75"/>
                <a:gd name="T45" fmla="*/ 143 h 204"/>
                <a:gd name="T46" fmla="*/ 50 w 75"/>
                <a:gd name="T47" fmla="*/ 132 h 204"/>
                <a:gd name="T48" fmla="*/ 55 w 75"/>
                <a:gd name="T49" fmla="*/ 119 h 204"/>
                <a:gd name="T50" fmla="*/ 58 w 75"/>
                <a:gd name="T51" fmla="*/ 106 h 204"/>
                <a:gd name="T52" fmla="*/ 61 w 75"/>
                <a:gd name="T53" fmla="*/ 94 h 204"/>
                <a:gd name="T54" fmla="*/ 65 w 75"/>
                <a:gd name="T55" fmla="*/ 81 h 204"/>
                <a:gd name="T56" fmla="*/ 68 w 75"/>
                <a:gd name="T57" fmla="*/ 66 h 204"/>
                <a:gd name="T58" fmla="*/ 70 w 75"/>
                <a:gd name="T59" fmla="*/ 53 h 204"/>
                <a:gd name="T60" fmla="*/ 71 w 75"/>
                <a:gd name="T61" fmla="*/ 40 h 204"/>
                <a:gd name="T62" fmla="*/ 73 w 75"/>
                <a:gd name="T63" fmla="*/ 27 h 204"/>
                <a:gd name="T64" fmla="*/ 74 w 75"/>
                <a:gd name="T65" fmla="*/ 13 h 204"/>
                <a:gd name="T66" fmla="*/ 74 w 75"/>
                <a:gd name="T67" fmla="*/ 0 h 204"/>
                <a:gd name="T68" fmla="*/ 55 w 75"/>
                <a:gd name="T69" fmla="*/ 0 h 2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204"/>
                <a:gd name="T107" fmla="*/ 75 w 75"/>
                <a:gd name="T108" fmla="*/ 204 h 2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204">
                  <a:moveTo>
                    <a:pt x="55" y="0"/>
                  </a:moveTo>
                  <a:lnTo>
                    <a:pt x="57" y="13"/>
                  </a:lnTo>
                  <a:lnTo>
                    <a:pt x="55" y="26"/>
                  </a:lnTo>
                  <a:lnTo>
                    <a:pt x="54" y="39"/>
                  </a:lnTo>
                  <a:lnTo>
                    <a:pt x="53" y="52"/>
                  </a:lnTo>
                  <a:lnTo>
                    <a:pt x="50" y="65"/>
                  </a:lnTo>
                  <a:lnTo>
                    <a:pt x="47" y="78"/>
                  </a:lnTo>
                  <a:lnTo>
                    <a:pt x="44" y="90"/>
                  </a:lnTo>
                  <a:lnTo>
                    <a:pt x="41" y="103"/>
                  </a:lnTo>
                  <a:lnTo>
                    <a:pt x="37" y="114"/>
                  </a:lnTo>
                  <a:lnTo>
                    <a:pt x="32" y="127"/>
                  </a:lnTo>
                  <a:lnTo>
                    <a:pt x="28" y="139"/>
                  </a:lnTo>
                  <a:lnTo>
                    <a:pt x="24" y="151"/>
                  </a:lnTo>
                  <a:lnTo>
                    <a:pt x="18" y="162"/>
                  </a:lnTo>
                  <a:lnTo>
                    <a:pt x="12" y="174"/>
                  </a:lnTo>
                  <a:lnTo>
                    <a:pt x="5" y="186"/>
                  </a:lnTo>
                  <a:lnTo>
                    <a:pt x="0" y="196"/>
                  </a:lnTo>
                  <a:lnTo>
                    <a:pt x="15" y="203"/>
                  </a:lnTo>
                  <a:lnTo>
                    <a:pt x="22" y="191"/>
                  </a:lnTo>
                  <a:lnTo>
                    <a:pt x="28" y="180"/>
                  </a:lnTo>
                  <a:lnTo>
                    <a:pt x="34" y="168"/>
                  </a:lnTo>
                  <a:lnTo>
                    <a:pt x="40" y="157"/>
                  </a:lnTo>
                  <a:lnTo>
                    <a:pt x="45" y="143"/>
                  </a:lnTo>
                  <a:lnTo>
                    <a:pt x="50" y="132"/>
                  </a:lnTo>
                  <a:lnTo>
                    <a:pt x="55" y="119"/>
                  </a:lnTo>
                  <a:lnTo>
                    <a:pt x="58" y="106"/>
                  </a:lnTo>
                  <a:lnTo>
                    <a:pt x="61" y="94"/>
                  </a:lnTo>
                  <a:lnTo>
                    <a:pt x="65" y="81"/>
                  </a:lnTo>
                  <a:lnTo>
                    <a:pt x="68" y="66"/>
                  </a:lnTo>
                  <a:lnTo>
                    <a:pt x="70" y="53"/>
                  </a:lnTo>
                  <a:lnTo>
                    <a:pt x="71" y="40"/>
                  </a:lnTo>
                  <a:lnTo>
                    <a:pt x="73" y="27"/>
                  </a:lnTo>
                  <a:lnTo>
                    <a:pt x="74" y="13"/>
                  </a:lnTo>
                  <a:lnTo>
                    <a:pt x="74" y="0"/>
                  </a:lnTo>
                  <a:lnTo>
                    <a:pt x="55"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8" name="Freeform 134"/>
            <p:cNvSpPr>
              <a:spLocks/>
            </p:cNvSpPr>
            <p:nvPr/>
          </p:nvSpPr>
          <p:spPr bwMode="auto">
            <a:xfrm>
              <a:off x="5356" y="2381"/>
              <a:ext cx="505" cy="436"/>
            </a:xfrm>
            <a:custGeom>
              <a:avLst/>
              <a:gdLst>
                <a:gd name="T0" fmla="*/ 24 w 505"/>
                <a:gd name="T1" fmla="*/ 15 h 436"/>
                <a:gd name="T2" fmla="*/ 73 w 505"/>
                <a:gd name="T3" fmla="*/ 20 h 436"/>
                <a:gd name="T4" fmla="*/ 121 w 505"/>
                <a:gd name="T5" fmla="*/ 29 h 436"/>
                <a:gd name="T6" fmla="*/ 166 w 505"/>
                <a:gd name="T7" fmla="*/ 40 h 436"/>
                <a:gd name="T8" fmla="*/ 210 w 505"/>
                <a:gd name="T9" fmla="*/ 56 h 436"/>
                <a:gd name="T10" fmla="*/ 252 w 505"/>
                <a:gd name="T11" fmla="*/ 76 h 436"/>
                <a:gd name="T12" fmla="*/ 291 w 505"/>
                <a:gd name="T13" fmla="*/ 98 h 436"/>
                <a:gd name="T14" fmla="*/ 327 w 505"/>
                <a:gd name="T15" fmla="*/ 124 h 436"/>
                <a:gd name="T16" fmla="*/ 359 w 505"/>
                <a:gd name="T17" fmla="*/ 153 h 436"/>
                <a:gd name="T18" fmla="*/ 390 w 505"/>
                <a:gd name="T19" fmla="*/ 184 h 436"/>
                <a:gd name="T20" fmla="*/ 416 w 505"/>
                <a:gd name="T21" fmla="*/ 217 h 436"/>
                <a:gd name="T22" fmla="*/ 437 w 505"/>
                <a:gd name="T23" fmla="*/ 254 h 436"/>
                <a:gd name="T24" fmla="*/ 456 w 505"/>
                <a:gd name="T25" fmla="*/ 291 h 436"/>
                <a:gd name="T26" fmla="*/ 471 w 505"/>
                <a:gd name="T27" fmla="*/ 331 h 436"/>
                <a:gd name="T28" fmla="*/ 481 w 505"/>
                <a:gd name="T29" fmla="*/ 371 h 436"/>
                <a:gd name="T30" fmla="*/ 485 w 505"/>
                <a:gd name="T31" fmla="*/ 413 h 436"/>
                <a:gd name="T32" fmla="*/ 504 w 505"/>
                <a:gd name="T33" fmla="*/ 435 h 436"/>
                <a:gd name="T34" fmla="*/ 501 w 505"/>
                <a:gd name="T35" fmla="*/ 390 h 436"/>
                <a:gd name="T36" fmla="*/ 494 w 505"/>
                <a:gd name="T37" fmla="*/ 348 h 436"/>
                <a:gd name="T38" fmla="*/ 482 w 505"/>
                <a:gd name="T39" fmla="*/ 306 h 436"/>
                <a:gd name="T40" fmla="*/ 465 w 505"/>
                <a:gd name="T41" fmla="*/ 265 h 436"/>
                <a:gd name="T42" fmla="*/ 443 w 505"/>
                <a:gd name="T43" fmla="*/ 227 h 436"/>
                <a:gd name="T44" fmla="*/ 417 w 505"/>
                <a:gd name="T45" fmla="*/ 191 h 436"/>
                <a:gd name="T46" fmla="*/ 390 w 505"/>
                <a:gd name="T47" fmla="*/ 158 h 436"/>
                <a:gd name="T48" fmla="*/ 356 w 505"/>
                <a:gd name="T49" fmla="*/ 127 h 436"/>
                <a:gd name="T50" fmla="*/ 320 w 505"/>
                <a:gd name="T51" fmla="*/ 100 h 436"/>
                <a:gd name="T52" fmla="*/ 282 w 505"/>
                <a:gd name="T53" fmla="*/ 74 h 436"/>
                <a:gd name="T54" fmla="*/ 240 w 505"/>
                <a:gd name="T55" fmla="*/ 53 h 436"/>
                <a:gd name="T56" fmla="*/ 197 w 505"/>
                <a:gd name="T57" fmla="*/ 34 h 436"/>
                <a:gd name="T58" fmla="*/ 149 w 505"/>
                <a:gd name="T59" fmla="*/ 20 h 436"/>
                <a:gd name="T60" fmla="*/ 101 w 505"/>
                <a:gd name="T61" fmla="*/ 8 h 436"/>
                <a:gd name="T62" fmla="*/ 52 w 505"/>
                <a:gd name="T63" fmla="*/ 2 h 436"/>
                <a:gd name="T64" fmla="*/ 0 w 505"/>
                <a:gd name="T65" fmla="*/ 0 h 4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5"/>
                <a:gd name="T100" fmla="*/ 0 h 436"/>
                <a:gd name="T101" fmla="*/ 505 w 505"/>
                <a:gd name="T102" fmla="*/ 436 h 4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5" h="436">
                  <a:moveTo>
                    <a:pt x="0" y="15"/>
                  </a:moveTo>
                  <a:lnTo>
                    <a:pt x="24" y="15"/>
                  </a:lnTo>
                  <a:lnTo>
                    <a:pt x="49" y="17"/>
                  </a:lnTo>
                  <a:lnTo>
                    <a:pt x="73" y="20"/>
                  </a:lnTo>
                  <a:lnTo>
                    <a:pt x="98" y="24"/>
                  </a:lnTo>
                  <a:lnTo>
                    <a:pt x="121" y="29"/>
                  </a:lnTo>
                  <a:lnTo>
                    <a:pt x="144" y="34"/>
                  </a:lnTo>
                  <a:lnTo>
                    <a:pt x="166" y="40"/>
                  </a:lnTo>
                  <a:lnTo>
                    <a:pt x="188" y="49"/>
                  </a:lnTo>
                  <a:lnTo>
                    <a:pt x="210" y="56"/>
                  </a:lnTo>
                  <a:lnTo>
                    <a:pt x="231" y="66"/>
                  </a:lnTo>
                  <a:lnTo>
                    <a:pt x="252" y="76"/>
                  </a:lnTo>
                  <a:lnTo>
                    <a:pt x="271" y="87"/>
                  </a:lnTo>
                  <a:lnTo>
                    <a:pt x="291" y="98"/>
                  </a:lnTo>
                  <a:lnTo>
                    <a:pt x="308" y="111"/>
                  </a:lnTo>
                  <a:lnTo>
                    <a:pt x="327" y="124"/>
                  </a:lnTo>
                  <a:lnTo>
                    <a:pt x="343" y="137"/>
                  </a:lnTo>
                  <a:lnTo>
                    <a:pt x="359" y="153"/>
                  </a:lnTo>
                  <a:lnTo>
                    <a:pt x="375" y="168"/>
                  </a:lnTo>
                  <a:lnTo>
                    <a:pt x="390" y="184"/>
                  </a:lnTo>
                  <a:lnTo>
                    <a:pt x="403" y="200"/>
                  </a:lnTo>
                  <a:lnTo>
                    <a:pt x="416" y="217"/>
                  </a:lnTo>
                  <a:lnTo>
                    <a:pt x="427" y="235"/>
                  </a:lnTo>
                  <a:lnTo>
                    <a:pt x="437" y="254"/>
                  </a:lnTo>
                  <a:lnTo>
                    <a:pt x="448" y="271"/>
                  </a:lnTo>
                  <a:lnTo>
                    <a:pt x="456" y="291"/>
                  </a:lnTo>
                  <a:lnTo>
                    <a:pt x="463" y="310"/>
                  </a:lnTo>
                  <a:lnTo>
                    <a:pt x="471" y="331"/>
                  </a:lnTo>
                  <a:lnTo>
                    <a:pt x="477" y="351"/>
                  </a:lnTo>
                  <a:lnTo>
                    <a:pt x="481" y="371"/>
                  </a:lnTo>
                  <a:lnTo>
                    <a:pt x="484" y="393"/>
                  </a:lnTo>
                  <a:lnTo>
                    <a:pt x="485" y="413"/>
                  </a:lnTo>
                  <a:lnTo>
                    <a:pt x="485" y="435"/>
                  </a:lnTo>
                  <a:lnTo>
                    <a:pt x="504" y="435"/>
                  </a:lnTo>
                  <a:lnTo>
                    <a:pt x="503" y="413"/>
                  </a:lnTo>
                  <a:lnTo>
                    <a:pt x="501" y="390"/>
                  </a:lnTo>
                  <a:lnTo>
                    <a:pt x="498" y="368"/>
                  </a:lnTo>
                  <a:lnTo>
                    <a:pt x="494" y="348"/>
                  </a:lnTo>
                  <a:lnTo>
                    <a:pt x="488" y="326"/>
                  </a:lnTo>
                  <a:lnTo>
                    <a:pt x="482" y="306"/>
                  </a:lnTo>
                  <a:lnTo>
                    <a:pt x="474" y="286"/>
                  </a:lnTo>
                  <a:lnTo>
                    <a:pt x="465" y="265"/>
                  </a:lnTo>
                  <a:lnTo>
                    <a:pt x="455" y="246"/>
                  </a:lnTo>
                  <a:lnTo>
                    <a:pt x="443" y="227"/>
                  </a:lnTo>
                  <a:lnTo>
                    <a:pt x="430" y="209"/>
                  </a:lnTo>
                  <a:lnTo>
                    <a:pt x="417" y="191"/>
                  </a:lnTo>
                  <a:lnTo>
                    <a:pt x="404" y="175"/>
                  </a:lnTo>
                  <a:lnTo>
                    <a:pt x="390" y="158"/>
                  </a:lnTo>
                  <a:lnTo>
                    <a:pt x="372" y="142"/>
                  </a:lnTo>
                  <a:lnTo>
                    <a:pt x="356" y="127"/>
                  </a:lnTo>
                  <a:lnTo>
                    <a:pt x="339" y="113"/>
                  </a:lnTo>
                  <a:lnTo>
                    <a:pt x="320" y="100"/>
                  </a:lnTo>
                  <a:lnTo>
                    <a:pt x="301" y="87"/>
                  </a:lnTo>
                  <a:lnTo>
                    <a:pt x="282" y="74"/>
                  </a:lnTo>
                  <a:lnTo>
                    <a:pt x="260" y="63"/>
                  </a:lnTo>
                  <a:lnTo>
                    <a:pt x="240" y="53"/>
                  </a:lnTo>
                  <a:lnTo>
                    <a:pt x="218" y="42"/>
                  </a:lnTo>
                  <a:lnTo>
                    <a:pt x="197" y="34"/>
                  </a:lnTo>
                  <a:lnTo>
                    <a:pt x="173" y="26"/>
                  </a:lnTo>
                  <a:lnTo>
                    <a:pt x="149" y="20"/>
                  </a:lnTo>
                  <a:lnTo>
                    <a:pt x="126" y="13"/>
                  </a:lnTo>
                  <a:lnTo>
                    <a:pt x="101" y="8"/>
                  </a:lnTo>
                  <a:lnTo>
                    <a:pt x="76" y="5"/>
                  </a:lnTo>
                  <a:lnTo>
                    <a:pt x="52" y="2"/>
                  </a:lnTo>
                  <a:lnTo>
                    <a:pt x="26" y="1"/>
                  </a:lnTo>
                  <a:lnTo>
                    <a:pt x="0" y="0"/>
                  </a:lnTo>
                  <a:lnTo>
                    <a:pt x="0" y="1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89" name="Freeform 135"/>
            <p:cNvSpPr>
              <a:spLocks/>
            </p:cNvSpPr>
            <p:nvPr/>
          </p:nvSpPr>
          <p:spPr bwMode="auto">
            <a:xfrm>
              <a:off x="4975" y="2381"/>
              <a:ext cx="382" cy="165"/>
            </a:xfrm>
            <a:custGeom>
              <a:avLst/>
              <a:gdLst>
                <a:gd name="T0" fmla="*/ 15 w 382"/>
                <a:gd name="T1" fmla="*/ 161 h 165"/>
                <a:gd name="T2" fmla="*/ 31 w 382"/>
                <a:gd name="T3" fmla="*/ 145 h 165"/>
                <a:gd name="T4" fmla="*/ 50 w 382"/>
                <a:gd name="T5" fmla="*/ 129 h 165"/>
                <a:gd name="T6" fmla="*/ 69 w 382"/>
                <a:gd name="T7" fmla="*/ 115 h 165"/>
                <a:gd name="T8" fmla="*/ 89 w 382"/>
                <a:gd name="T9" fmla="*/ 101 h 165"/>
                <a:gd name="T10" fmla="*/ 110 w 382"/>
                <a:gd name="T11" fmla="*/ 87 h 165"/>
                <a:gd name="T12" fmla="*/ 132 w 382"/>
                <a:gd name="T13" fmla="*/ 77 h 165"/>
                <a:gd name="T14" fmla="*/ 153 w 382"/>
                <a:gd name="T15" fmla="*/ 65 h 165"/>
                <a:gd name="T16" fmla="*/ 176 w 382"/>
                <a:gd name="T17" fmla="*/ 55 h 165"/>
                <a:gd name="T18" fmla="*/ 200 w 382"/>
                <a:gd name="T19" fmla="*/ 46 h 165"/>
                <a:gd name="T20" fmla="*/ 224 w 382"/>
                <a:gd name="T21" fmla="*/ 39 h 165"/>
                <a:gd name="T22" fmla="*/ 249 w 382"/>
                <a:gd name="T23" fmla="*/ 32 h 165"/>
                <a:gd name="T24" fmla="*/ 275 w 382"/>
                <a:gd name="T25" fmla="*/ 26 h 165"/>
                <a:gd name="T26" fmla="*/ 301 w 382"/>
                <a:gd name="T27" fmla="*/ 21 h 165"/>
                <a:gd name="T28" fmla="*/ 327 w 382"/>
                <a:gd name="T29" fmla="*/ 18 h 165"/>
                <a:gd name="T30" fmla="*/ 353 w 382"/>
                <a:gd name="T31" fmla="*/ 16 h 165"/>
                <a:gd name="T32" fmla="*/ 381 w 382"/>
                <a:gd name="T33" fmla="*/ 16 h 165"/>
                <a:gd name="T34" fmla="*/ 367 w 382"/>
                <a:gd name="T35" fmla="*/ 0 h 165"/>
                <a:gd name="T36" fmla="*/ 339 w 382"/>
                <a:gd name="T37" fmla="*/ 1 h 165"/>
                <a:gd name="T38" fmla="*/ 311 w 382"/>
                <a:gd name="T39" fmla="*/ 4 h 165"/>
                <a:gd name="T40" fmla="*/ 284 w 382"/>
                <a:gd name="T41" fmla="*/ 8 h 165"/>
                <a:gd name="T42" fmla="*/ 258 w 382"/>
                <a:gd name="T43" fmla="*/ 13 h 165"/>
                <a:gd name="T44" fmla="*/ 232 w 382"/>
                <a:gd name="T45" fmla="*/ 20 h 165"/>
                <a:gd name="T46" fmla="*/ 206 w 382"/>
                <a:gd name="T47" fmla="*/ 27 h 165"/>
                <a:gd name="T48" fmla="*/ 181 w 382"/>
                <a:gd name="T49" fmla="*/ 36 h 165"/>
                <a:gd name="T50" fmla="*/ 156 w 382"/>
                <a:gd name="T51" fmla="*/ 46 h 165"/>
                <a:gd name="T52" fmla="*/ 133 w 382"/>
                <a:gd name="T53" fmla="*/ 56 h 165"/>
                <a:gd name="T54" fmla="*/ 111 w 382"/>
                <a:gd name="T55" fmla="*/ 69 h 165"/>
                <a:gd name="T56" fmla="*/ 89 w 382"/>
                <a:gd name="T57" fmla="*/ 83 h 165"/>
                <a:gd name="T58" fmla="*/ 68 w 382"/>
                <a:gd name="T59" fmla="*/ 96 h 165"/>
                <a:gd name="T60" fmla="*/ 47 w 382"/>
                <a:gd name="T61" fmla="*/ 110 h 165"/>
                <a:gd name="T62" fmla="*/ 29 w 382"/>
                <a:gd name="T63" fmla="*/ 126 h 165"/>
                <a:gd name="T64" fmla="*/ 10 w 382"/>
                <a:gd name="T65" fmla="*/ 142 h 165"/>
                <a:gd name="T66" fmla="*/ 1 w 382"/>
                <a:gd name="T67" fmla="*/ 152 h 165"/>
                <a:gd name="T68" fmla="*/ 0 w 382"/>
                <a:gd name="T69" fmla="*/ 155 h 165"/>
                <a:gd name="T70" fmla="*/ 1 w 382"/>
                <a:gd name="T71" fmla="*/ 160 h 165"/>
                <a:gd name="T72" fmla="*/ 5 w 382"/>
                <a:gd name="T73" fmla="*/ 164 h 165"/>
                <a:gd name="T74" fmla="*/ 11 w 382"/>
                <a:gd name="T75" fmla="*/ 164 h 165"/>
                <a:gd name="T76" fmla="*/ 15 w 382"/>
                <a:gd name="T77" fmla="*/ 160 h 1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2"/>
                <a:gd name="T118" fmla="*/ 0 h 165"/>
                <a:gd name="T119" fmla="*/ 382 w 382"/>
                <a:gd name="T120" fmla="*/ 165 h 1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2" h="165">
                  <a:moveTo>
                    <a:pt x="15" y="160"/>
                  </a:moveTo>
                  <a:lnTo>
                    <a:pt x="15" y="161"/>
                  </a:lnTo>
                  <a:lnTo>
                    <a:pt x="24" y="154"/>
                  </a:lnTo>
                  <a:lnTo>
                    <a:pt x="31" y="145"/>
                  </a:lnTo>
                  <a:lnTo>
                    <a:pt x="42" y="136"/>
                  </a:lnTo>
                  <a:lnTo>
                    <a:pt x="50" y="129"/>
                  </a:lnTo>
                  <a:lnTo>
                    <a:pt x="59" y="122"/>
                  </a:lnTo>
                  <a:lnTo>
                    <a:pt x="69" y="115"/>
                  </a:lnTo>
                  <a:lnTo>
                    <a:pt x="79" y="107"/>
                  </a:lnTo>
                  <a:lnTo>
                    <a:pt x="89" y="101"/>
                  </a:lnTo>
                  <a:lnTo>
                    <a:pt x="100" y="94"/>
                  </a:lnTo>
                  <a:lnTo>
                    <a:pt x="110" y="87"/>
                  </a:lnTo>
                  <a:lnTo>
                    <a:pt x="120" y="83"/>
                  </a:lnTo>
                  <a:lnTo>
                    <a:pt x="132" y="77"/>
                  </a:lnTo>
                  <a:lnTo>
                    <a:pt x="142" y="71"/>
                  </a:lnTo>
                  <a:lnTo>
                    <a:pt x="153" y="65"/>
                  </a:lnTo>
                  <a:lnTo>
                    <a:pt x="165" y="61"/>
                  </a:lnTo>
                  <a:lnTo>
                    <a:pt x="176" y="55"/>
                  </a:lnTo>
                  <a:lnTo>
                    <a:pt x="188" y="50"/>
                  </a:lnTo>
                  <a:lnTo>
                    <a:pt x="200" y="46"/>
                  </a:lnTo>
                  <a:lnTo>
                    <a:pt x="211" y="42"/>
                  </a:lnTo>
                  <a:lnTo>
                    <a:pt x="224" y="39"/>
                  </a:lnTo>
                  <a:lnTo>
                    <a:pt x="236" y="34"/>
                  </a:lnTo>
                  <a:lnTo>
                    <a:pt x="249" y="32"/>
                  </a:lnTo>
                  <a:lnTo>
                    <a:pt x="262" y="29"/>
                  </a:lnTo>
                  <a:lnTo>
                    <a:pt x="275" y="26"/>
                  </a:lnTo>
                  <a:lnTo>
                    <a:pt x="288" y="23"/>
                  </a:lnTo>
                  <a:lnTo>
                    <a:pt x="301" y="21"/>
                  </a:lnTo>
                  <a:lnTo>
                    <a:pt x="313" y="20"/>
                  </a:lnTo>
                  <a:lnTo>
                    <a:pt x="327" y="18"/>
                  </a:lnTo>
                  <a:lnTo>
                    <a:pt x="340" y="17"/>
                  </a:lnTo>
                  <a:lnTo>
                    <a:pt x="353" y="16"/>
                  </a:lnTo>
                  <a:lnTo>
                    <a:pt x="367" y="16"/>
                  </a:lnTo>
                  <a:lnTo>
                    <a:pt x="381" y="16"/>
                  </a:lnTo>
                  <a:lnTo>
                    <a:pt x="381" y="0"/>
                  </a:lnTo>
                  <a:lnTo>
                    <a:pt x="367" y="0"/>
                  </a:lnTo>
                  <a:lnTo>
                    <a:pt x="353" y="1"/>
                  </a:lnTo>
                  <a:lnTo>
                    <a:pt x="339" y="1"/>
                  </a:lnTo>
                  <a:lnTo>
                    <a:pt x="326" y="2"/>
                  </a:lnTo>
                  <a:lnTo>
                    <a:pt x="311" y="4"/>
                  </a:lnTo>
                  <a:lnTo>
                    <a:pt x="297" y="5"/>
                  </a:lnTo>
                  <a:lnTo>
                    <a:pt x="284" y="8"/>
                  </a:lnTo>
                  <a:lnTo>
                    <a:pt x="271" y="10"/>
                  </a:lnTo>
                  <a:lnTo>
                    <a:pt x="258" y="13"/>
                  </a:lnTo>
                  <a:lnTo>
                    <a:pt x="245" y="16"/>
                  </a:lnTo>
                  <a:lnTo>
                    <a:pt x="232" y="20"/>
                  </a:lnTo>
                  <a:lnTo>
                    <a:pt x="219" y="24"/>
                  </a:lnTo>
                  <a:lnTo>
                    <a:pt x="206" y="27"/>
                  </a:lnTo>
                  <a:lnTo>
                    <a:pt x="194" y="32"/>
                  </a:lnTo>
                  <a:lnTo>
                    <a:pt x="181" y="36"/>
                  </a:lnTo>
                  <a:lnTo>
                    <a:pt x="169" y="40"/>
                  </a:lnTo>
                  <a:lnTo>
                    <a:pt x="156" y="46"/>
                  </a:lnTo>
                  <a:lnTo>
                    <a:pt x="146" y="52"/>
                  </a:lnTo>
                  <a:lnTo>
                    <a:pt x="133" y="56"/>
                  </a:lnTo>
                  <a:lnTo>
                    <a:pt x="123" y="62"/>
                  </a:lnTo>
                  <a:lnTo>
                    <a:pt x="111" y="69"/>
                  </a:lnTo>
                  <a:lnTo>
                    <a:pt x="100" y="75"/>
                  </a:lnTo>
                  <a:lnTo>
                    <a:pt x="89" y="83"/>
                  </a:lnTo>
                  <a:lnTo>
                    <a:pt x="78" y="88"/>
                  </a:lnTo>
                  <a:lnTo>
                    <a:pt x="68" y="96"/>
                  </a:lnTo>
                  <a:lnTo>
                    <a:pt x="58" y="103"/>
                  </a:lnTo>
                  <a:lnTo>
                    <a:pt x="47" y="110"/>
                  </a:lnTo>
                  <a:lnTo>
                    <a:pt x="39" y="117"/>
                  </a:lnTo>
                  <a:lnTo>
                    <a:pt x="29" y="126"/>
                  </a:lnTo>
                  <a:lnTo>
                    <a:pt x="18" y="135"/>
                  </a:lnTo>
                  <a:lnTo>
                    <a:pt x="10" y="142"/>
                  </a:lnTo>
                  <a:lnTo>
                    <a:pt x="1" y="151"/>
                  </a:lnTo>
                  <a:lnTo>
                    <a:pt x="1" y="152"/>
                  </a:lnTo>
                  <a:lnTo>
                    <a:pt x="1" y="151"/>
                  </a:lnTo>
                  <a:lnTo>
                    <a:pt x="0" y="155"/>
                  </a:lnTo>
                  <a:lnTo>
                    <a:pt x="0" y="157"/>
                  </a:lnTo>
                  <a:lnTo>
                    <a:pt x="1" y="160"/>
                  </a:lnTo>
                  <a:lnTo>
                    <a:pt x="2" y="163"/>
                  </a:lnTo>
                  <a:lnTo>
                    <a:pt x="5" y="164"/>
                  </a:lnTo>
                  <a:lnTo>
                    <a:pt x="8" y="164"/>
                  </a:lnTo>
                  <a:lnTo>
                    <a:pt x="11" y="164"/>
                  </a:lnTo>
                  <a:lnTo>
                    <a:pt x="15" y="161"/>
                  </a:lnTo>
                  <a:lnTo>
                    <a:pt x="15" y="16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0" name="Freeform 136"/>
            <p:cNvSpPr>
              <a:spLocks/>
            </p:cNvSpPr>
            <p:nvPr/>
          </p:nvSpPr>
          <p:spPr bwMode="auto">
            <a:xfrm>
              <a:off x="4931" y="2534"/>
              <a:ext cx="60" cy="73"/>
            </a:xfrm>
            <a:custGeom>
              <a:avLst/>
              <a:gdLst>
                <a:gd name="T0" fmla="*/ 1 w 60"/>
                <a:gd name="T1" fmla="*/ 60 h 73"/>
                <a:gd name="T2" fmla="*/ 17 w 60"/>
                <a:gd name="T3" fmla="*/ 69 h 73"/>
                <a:gd name="T4" fmla="*/ 59 w 60"/>
                <a:gd name="T5" fmla="*/ 7 h 73"/>
                <a:gd name="T6" fmla="*/ 43 w 60"/>
                <a:gd name="T7" fmla="*/ 0 h 73"/>
                <a:gd name="T8" fmla="*/ 1 w 60"/>
                <a:gd name="T9" fmla="*/ 60 h 73"/>
                <a:gd name="T10" fmla="*/ 17 w 60"/>
                <a:gd name="T11" fmla="*/ 69 h 73"/>
                <a:gd name="T12" fmla="*/ 1 w 60"/>
                <a:gd name="T13" fmla="*/ 60 h 73"/>
                <a:gd name="T14" fmla="*/ 0 w 60"/>
                <a:gd name="T15" fmla="*/ 63 h 73"/>
                <a:gd name="T16" fmla="*/ 0 w 60"/>
                <a:gd name="T17" fmla="*/ 66 h 73"/>
                <a:gd name="T18" fmla="*/ 1 w 60"/>
                <a:gd name="T19" fmla="*/ 69 h 73"/>
                <a:gd name="T20" fmla="*/ 4 w 60"/>
                <a:gd name="T21" fmla="*/ 71 h 73"/>
                <a:gd name="T22" fmla="*/ 7 w 60"/>
                <a:gd name="T23" fmla="*/ 72 h 73"/>
                <a:gd name="T24" fmla="*/ 11 w 60"/>
                <a:gd name="T25" fmla="*/ 72 h 73"/>
                <a:gd name="T26" fmla="*/ 14 w 60"/>
                <a:gd name="T27" fmla="*/ 71 h 73"/>
                <a:gd name="T28" fmla="*/ 17 w 60"/>
                <a:gd name="T29" fmla="*/ 69 h 73"/>
                <a:gd name="T30" fmla="*/ 1 w 60"/>
                <a:gd name="T31" fmla="*/ 60 h 7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
                <a:gd name="T49" fmla="*/ 0 h 73"/>
                <a:gd name="T50" fmla="*/ 60 w 60"/>
                <a:gd name="T51" fmla="*/ 73 h 7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 h="73">
                  <a:moveTo>
                    <a:pt x="1" y="60"/>
                  </a:moveTo>
                  <a:lnTo>
                    <a:pt x="17" y="69"/>
                  </a:lnTo>
                  <a:lnTo>
                    <a:pt x="59" y="7"/>
                  </a:lnTo>
                  <a:lnTo>
                    <a:pt x="43" y="0"/>
                  </a:lnTo>
                  <a:lnTo>
                    <a:pt x="1" y="60"/>
                  </a:lnTo>
                  <a:lnTo>
                    <a:pt x="17" y="69"/>
                  </a:lnTo>
                  <a:lnTo>
                    <a:pt x="1" y="60"/>
                  </a:lnTo>
                  <a:lnTo>
                    <a:pt x="0" y="63"/>
                  </a:lnTo>
                  <a:lnTo>
                    <a:pt x="0" y="66"/>
                  </a:lnTo>
                  <a:lnTo>
                    <a:pt x="1" y="69"/>
                  </a:lnTo>
                  <a:lnTo>
                    <a:pt x="4" y="71"/>
                  </a:lnTo>
                  <a:lnTo>
                    <a:pt x="7" y="72"/>
                  </a:lnTo>
                  <a:lnTo>
                    <a:pt x="11" y="72"/>
                  </a:lnTo>
                  <a:lnTo>
                    <a:pt x="14" y="71"/>
                  </a:lnTo>
                  <a:lnTo>
                    <a:pt x="17" y="69"/>
                  </a:lnTo>
                  <a:lnTo>
                    <a:pt x="1" y="6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1" name="Freeform 137"/>
            <p:cNvSpPr>
              <a:spLocks/>
            </p:cNvSpPr>
            <p:nvPr/>
          </p:nvSpPr>
          <p:spPr bwMode="auto">
            <a:xfrm>
              <a:off x="4328" y="1856"/>
              <a:ext cx="836" cy="253"/>
            </a:xfrm>
            <a:custGeom>
              <a:avLst/>
              <a:gdLst>
                <a:gd name="T0" fmla="*/ 104 w 836"/>
                <a:gd name="T1" fmla="*/ 227 h 253"/>
                <a:gd name="T2" fmla="*/ 155 w 836"/>
                <a:gd name="T3" fmla="*/ 200 h 253"/>
                <a:gd name="T4" fmla="*/ 195 w 836"/>
                <a:gd name="T5" fmla="*/ 181 h 253"/>
                <a:gd name="T6" fmla="*/ 232 w 836"/>
                <a:gd name="T7" fmla="*/ 168 h 253"/>
                <a:gd name="T8" fmla="*/ 265 w 836"/>
                <a:gd name="T9" fmla="*/ 162 h 253"/>
                <a:gd name="T10" fmla="*/ 298 w 836"/>
                <a:gd name="T11" fmla="*/ 158 h 253"/>
                <a:gd name="T12" fmla="*/ 337 w 836"/>
                <a:gd name="T13" fmla="*/ 156 h 253"/>
                <a:gd name="T14" fmla="*/ 382 w 836"/>
                <a:gd name="T15" fmla="*/ 156 h 253"/>
                <a:gd name="T16" fmla="*/ 422 w 836"/>
                <a:gd name="T17" fmla="*/ 156 h 253"/>
                <a:gd name="T18" fmla="*/ 446 w 836"/>
                <a:gd name="T19" fmla="*/ 158 h 253"/>
                <a:gd name="T20" fmla="*/ 471 w 836"/>
                <a:gd name="T21" fmla="*/ 158 h 253"/>
                <a:gd name="T22" fmla="*/ 496 w 836"/>
                <a:gd name="T23" fmla="*/ 161 h 253"/>
                <a:gd name="T24" fmla="*/ 519 w 836"/>
                <a:gd name="T25" fmla="*/ 164 h 253"/>
                <a:gd name="T26" fmla="*/ 542 w 836"/>
                <a:gd name="T27" fmla="*/ 166 h 253"/>
                <a:gd name="T28" fmla="*/ 565 w 836"/>
                <a:gd name="T29" fmla="*/ 169 h 253"/>
                <a:gd name="T30" fmla="*/ 587 w 836"/>
                <a:gd name="T31" fmla="*/ 175 h 253"/>
                <a:gd name="T32" fmla="*/ 609 w 836"/>
                <a:gd name="T33" fmla="*/ 181 h 253"/>
                <a:gd name="T34" fmla="*/ 631 w 836"/>
                <a:gd name="T35" fmla="*/ 187 h 253"/>
                <a:gd name="T36" fmla="*/ 651 w 836"/>
                <a:gd name="T37" fmla="*/ 195 h 253"/>
                <a:gd name="T38" fmla="*/ 671 w 836"/>
                <a:gd name="T39" fmla="*/ 203 h 253"/>
                <a:gd name="T40" fmla="*/ 691 w 836"/>
                <a:gd name="T41" fmla="*/ 213 h 253"/>
                <a:gd name="T42" fmla="*/ 712 w 836"/>
                <a:gd name="T43" fmla="*/ 222 h 253"/>
                <a:gd name="T44" fmla="*/ 731 w 836"/>
                <a:gd name="T45" fmla="*/ 233 h 253"/>
                <a:gd name="T46" fmla="*/ 749 w 836"/>
                <a:gd name="T47" fmla="*/ 246 h 253"/>
                <a:gd name="T48" fmla="*/ 794 w 836"/>
                <a:gd name="T49" fmla="*/ 203 h 253"/>
                <a:gd name="T50" fmla="*/ 835 w 836"/>
                <a:gd name="T51" fmla="*/ 120 h 253"/>
                <a:gd name="T52" fmla="*/ 812 w 836"/>
                <a:gd name="T53" fmla="*/ 104 h 253"/>
                <a:gd name="T54" fmla="*/ 787 w 836"/>
                <a:gd name="T55" fmla="*/ 91 h 253"/>
                <a:gd name="T56" fmla="*/ 763 w 836"/>
                <a:gd name="T57" fmla="*/ 78 h 253"/>
                <a:gd name="T58" fmla="*/ 738 w 836"/>
                <a:gd name="T59" fmla="*/ 66 h 253"/>
                <a:gd name="T60" fmla="*/ 713 w 836"/>
                <a:gd name="T61" fmla="*/ 55 h 253"/>
                <a:gd name="T62" fmla="*/ 687 w 836"/>
                <a:gd name="T63" fmla="*/ 44 h 253"/>
                <a:gd name="T64" fmla="*/ 660 w 836"/>
                <a:gd name="T65" fmla="*/ 37 h 253"/>
                <a:gd name="T66" fmla="*/ 633 w 836"/>
                <a:gd name="T67" fmla="*/ 29 h 253"/>
                <a:gd name="T68" fmla="*/ 606 w 836"/>
                <a:gd name="T69" fmla="*/ 21 h 253"/>
                <a:gd name="T70" fmla="*/ 578 w 836"/>
                <a:gd name="T71" fmla="*/ 15 h 253"/>
                <a:gd name="T72" fmla="*/ 549 w 836"/>
                <a:gd name="T73" fmla="*/ 11 h 253"/>
                <a:gd name="T74" fmla="*/ 520 w 836"/>
                <a:gd name="T75" fmla="*/ 7 h 253"/>
                <a:gd name="T76" fmla="*/ 491 w 836"/>
                <a:gd name="T77" fmla="*/ 4 h 253"/>
                <a:gd name="T78" fmla="*/ 459 w 836"/>
                <a:gd name="T79" fmla="*/ 1 h 253"/>
                <a:gd name="T80" fmla="*/ 429 w 836"/>
                <a:gd name="T81" fmla="*/ 0 h 253"/>
                <a:gd name="T82" fmla="*/ 397 w 836"/>
                <a:gd name="T83" fmla="*/ 0 h 253"/>
                <a:gd name="T84" fmla="*/ 368 w 836"/>
                <a:gd name="T85" fmla="*/ 0 h 253"/>
                <a:gd name="T86" fmla="*/ 340 w 836"/>
                <a:gd name="T87" fmla="*/ 1 h 253"/>
                <a:gd name="T88" fmla="*/ 313 w 836"/>
                <a:gd name="T89" fmla="*/ 2 h 253"/>
                <a:gd name="T90" fmla="*/ 287 w 836"/>
                <a:gd name="T91" fmla="*/ 5 h 253"/>
                <a:gd name="T92" fmla="*/ 259 w 836"/>
                <a:gd name="T93" fmla="*/ 10 h 253"/>
                <a:gd name="T94" fmla="*/ 234 w 836"/>
                <a:gd name="T95" fmla="*/ 13 h 253"/>
                <a:gd name="T96" fmla="*/ 208 w 836"/>
                <a:gd name="T97" fmla="*/ 18 h 253"/>
                <a:gd name="T98" fmla="*/ 184 w 836"/>
                <a:gd name="T99" fmla="*/ 24 h 253"/>
                <a:gd name="T100" fmla="*/ 159 w 836"/>
                <a:gd name="T101" fmla="*/ 31 h 253"/>
                <a:gd name="T102" fmla="*/ 136 w 836"/>
                <a:gd name="T103" fmla="*/ 39 h 253"/>
                <a:gd name="T104" fmla="*/ 113 w 836"/>
                <a:gd name="T105" fmla="*/ 47 h 253"/>
                <a:gd name="T106" fmla="*/ 89 w 836"/>
                <a:gd name="T107" fmla="*/ 58 h 253"/>
                <a:gd name="T108" fmla="*/ 66 w 836"/>
                <a:gd name="T109" fmla="*/ 68 h 253"/>
                <a:gd name="T110" fmla="*/ 43 w 836"/>
                <a:gd name="T111" fmla="*/ 79 h 253"/>
                <a:gd name="T112" fmla="*/ 21 w 836"/>
                <a:gd name="T113" fmla="*/ 91 h 253"/>
                <a:gd name="T114" fmla="*/ 0 w 836"/>
                <a:gd name="T115" fmla="*/ 104 h 253"/>
                <a:gd name="T116" fmla="*/ 47 w 836"/>
                <a:gd name="T117" fmla="*/ 210 h 2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6"/>
                <a:gd name="T178" fmla="*/ 0 h 253"/>
                <a:gd name="T179" fmla="*/ 836 w 836"/>
                <a:gd name="T180" fmla="*/ 253 h 2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6" h="253">
                  <a:moveTo>
                    <a:pt x="75" y="243"/>
                  </a:moveTo>
                  <a:lnTo>
                    <a:pt x="104" y="227"/>
                  </a:lnTo>
                  <a:lnTo>
                    <a:pt x="130" y="213"/>
                  </a:lnTo>
                  <a:lnTo>
                    <a:pt x="155" y="200"/>
                  </a:lnTo>
                  <a:lnTo>
                    <a:pt x="176" y="190"/>
                  </a:lnTo>
                  <a:lnTo>
                    <a:pt x="195" y="181"/>
                  </a:lnTo>
                  <a:lnTo>
                    <a:pt x="214" y="174"/>
                  </a:lnTo>
                  <a:lnTo>
                    <a:pt x="232" y="168"/>
                  </a:lnTo>
                  <a:lnTo>
                    <a:pt x="248" y="165"/>
                  </a:lnTo>
                  <a:lnTo>
                    <a:pt x="265" y="162"/>
                  </a:lnTo>
                  <a:lnTo>
                    <a:pt x="281" y="159"/>
                  </a:lnTo>
                  <a:lnTo>
                    <a:pt x="298" y="158"/>
                  </a:lnTo>
                  <a:lnTo>
                    <a:pt x="317" y="156"/>
                  </a:lnTo>
                  <a:lnTo>
                    <a:pt x="337" y="156"/>
                  </a:lnTo>
                  <a:lnTo>
                    <a:pt x="359" y="156"/>
                  </a:lnTo>
                  <a:lnTo>
                    <a:pt x="382" y="156"/>
                  </a:lnTo>
                  <a:lnTo>
                    <a:pt x="409" y="156"/>
                  </a:lnTo>
                  <a:lnTo>
                    <a:pt x="422" y="156"/>
                  </a:lnTo>
                  <a:lnTo>
                    <a:pt x="435" y="156"/>
                  </a:lnTo>
                  <a:lnTo>
                    <a:pt x="446" y="158"/>
                  </a:lnTo>
                  <a:lnTo>
                    <a:pt x="459" y="158"/>
                  </a:lnTo>
                  <a:lnTo>
                    <a:pt x="471" y="158"/>
                  </a:lnTo>
                  <a:lnTo>
                    <a:pt x="484" y="159"/>
                  </a:lnTo>
                  <a:lnTo>
                    <a:pt x="496" y="161"/>
                  </a:lnTo>
                  <a:lnTo>
                    <a:pt x="507" y="162"/>
                  </a:lnTo>
                  <a:lnTo>
                    <a:pt x="519" y="164"/>
                  </a:lnTo>
                  <a:lnTo>
                    <a:pt x="532" y="165"/>
                  </a:lnTo>
                  <a:lnTo>
                    <a:pt x="542" y="166"/>
                  </a:lnTo>
                  <a:lnTo>
                    <a:pt x="554" y="168"/>
                  </a:lnTo>
                  <a:lnTo>
                    <a:pt x="565" y="169"/>
                  </a:lnTo>
                  <a:lnTo>
                    <a:pt x="577" y="172"/>
                  </a:lnTo>
                  <a:lnTo>
                    <a:pt x="587" y="175"/>
                  </a:lnTo>
                  <a:lnTo>
                    <a:pt x="599" y="178"/>
                  </a:lnTo>
                  <a:lnTo>
                    <a:pt x="609" y="181"/>
                  </a:lnTo>
                  <a:lnTo>
                    <a:pt x="619" y="184"/>
                  </a:lnTo>
                  <a:lnTo>
                    <a:pt x="631" y="187"/>
                  </a:lnTo>
                  <a:lnTo>
                    <a:pt x="641" y="191"/>
                  </a:lnTo>
                  <a:lnTo>
                    <a:pt x="651" y="195"/>
                  </a:lnTo>
                  <a:lnTo>
                    <a:pt x="661" y="198"/>
                  </a:lnTo>
                  <a:lnTo>
                    <a:pt x="671" y="203"/>
                  </a:lnTo>
                  <a:lnTo>
                    <a:pt x="681" y="207"/>
                  </a:lnTo>
                  <a:lnTo>
                    <a:pt x="691" y="213"/>
                  </a:lnTo>
                  <a:lnTo>
                    <a:pt x="702" y="217"/>
                  </a:lnTo>
                  <a:lnTo>
                    <a:pt x="712" y="222"/>
                  </a:lnTo>
                  <a:lnTo>
                    <a:pt x="720" y="227"/>
                  </a:lnTo>
                  <a:lnTo>
                    <a:pt x="731" y="233"/>
                  </a:lnTo>
                  <a:lnTo>
                    <a:pt x="739" y="239"/>
                  </a:lnTo>
                  <a:lnTo>
                    <a:pt x="749" y="246"/>
                  </a:lnTo>
                  <a:lnTo>
                    <a:pt x="758" y="252"/>
                  </a:lnTo>
                  <a:lnTo>
                    <a:pt x="794" y="203"/>
                  </a:lnTo>
                  <a:lnTo>
                    <a:pt x="816" y="164"/>
                  </a:lnTo>
                  <a:lnTo>
                    <a:pt x="835" y="120"/>
                  </a:lnTo>
                  <a:lnTo>
                    <a:pt x="823" y="113"/>
                  </a:lnTo>
                  <a:lnTo>
                    <a:pt x="812" y="104"/>
                  </a:lnTo>
                  <a:lnTo>
                    <a:pt x="799" y="97"/>
                  </a:lnTo>
                  <a:lnTo>
                    <a:pt x="787" y="91"/>
                  </a:lnTo>
                  <a:lnTo>
                    <a:pt x="776" y="84"/>
                  </a:lnTo>
                  <a:lnTo>
                    <a:pt x="763" y="78"/>
                  </a:lnTo>
                  <a:lnTo>
                    <a:pt x="751" y="72"/>
                  </a:lnTo>
                  <a:lnTo>
                    <a:pt x="738" y="66"/>
                  </a:lnTo>
                  <a:lnTo>
                    <a:pt x="725" y="60"/>
                  </a:lnTo>
                  <a:lnTo>
                    <a:pt x="713" y="55"/>
                  </a:lnTo>
                  <a:lnTo>
                    <a:pt x="700" y="50"/>
                  </a:lnTo>
                  <a:lnTo>
                    <a:pt x="687" y="44"/>
                  </a:lnTo>
                  <a:lnTo>
                    <a:pt x="674" y="40"/>
                  </a:lnTo>
                  <a:lnTo>
                    <a:pt x="660" y="37"/>
                  </a:lnTo>
                  <a:lnTo>
                    <a:pt x="646" y="31"/>
                  </a:lnTo>
                  <a:lnTo>
                    <a:pt x="633" y="29"/>
                  </a:lnTo>
                  <a:lnTo>
                    <a:pt x="619" y="24"/>
                  </a:lnTo>
                  <a:lnTo>
                    <a:pt x="606" y="21"/>
                  </a:lnTo>
                  <a:lnTo>
                    <a:pt x="591" y="18"/>
                  </a:lnTo>
                  <a:lnTo>
                    <a:pt x="578" y="15"/>
                  </a:lnTo>
                  <a:lnTo>
                    <a:pt x="564" y="13"/>
                  </a:lnTo>
                  <a:lnTo>
                    <a:pt x="549" y="11"/>
                  </a:lnTo>
                  <a:lnTo>
                    <a:pt x="535" y="8"/>
                  </a:lnTo>
                  <a:lnTo>
                    <a:pt x="520" y="7"/>
                  </a:lnTo>
                  <a:lnTo>
                    <a:pt x="506" y="5"/>
                  </a:lnTo>
                  <a:lnTo>
                    <a:pt x="491" y="4"/>
                  </a:lnTo>
                  <a:lnTo>
                    <a:pt x="475" y="2"/>
                  </a:lnTo>
                  <a:lnTo>
                    <a:pt x="459" y="1"/>
                  </a:lnTo>
                  <a:lnTo>
                    <a:pt x="445" y="1"/>
                  </a:lnTo>
                  <a:lnTo>
                    <a:pt x="429" y="0"/>
                  </a:lnTo>
                  <a:lnTo>
                    <a:pt x="413" y="0"/>
                  </a:lnTo>
                  <a:lnTo>
                    <a:pt x="397" y="0"/>
                  </a:lnTo>
                  <a:lnTo>
                    <a:pt x="382" y="0"/>
                  </a:lnTo>
                  <a:lnTo>
                    <a:pt x="368" y="0"/>
                  </a:lnTo>
                  <a:lnTo>
                    <a:pt x="355" y="1"/>
                  </a:lnTo>
                  <a:lnTo>
                    <a:pt x="340" y="1"/>
                  </a:lnTo>
                  <a:lnTo>
                    <a:pt x="326" y="1"/>
                  </a:lnTo>
                  <a:lnTo>
                    <a:pt x="313" y="2"/>
                  </a:lnTo>
                  <a:lnTo>
                    <a:pt x="300" y="4"/>
                  </a:lnTo>
                  <a:lnTo>
                    <a:pt x="287" y="5"/>
                  </a:lnTo>
                  <a:lnTo>
                    <a:pt x="272" y="8"/>
                  </a:lnTo>
                  <a:lnTo>
                    <a:pt x="259" y="10"/>
                  </a:lnTo>
                  <a:lnTo>
                    <a:pt x="246" y="11"/>
                  </a:lnTo>
                  <a:lnTo>
                    <a:pt x="234" y="13"/>
                  </a:lnTo>
                  <a:lnTo>
                    <a:pt x="221" y="15"/>
                  </a:lnTo>
                  <a:lnTo>
                    <a:pt x="208" y="18"/>
                  </a:lnTo>
                  <a:lnTo>
                    <a:pt x="197" y="21"/>
                  </a:lnTo>
                  <a:lnTo>
                    <a:pt x="184" y="24"/>
                  </a:lnTo>
                  <a:lnTo>
                    <a:pt x="172" y="29"/>
                  </a:lnTo>
                  <a:lnTo>
                    <a:pt x="159" y="31"/>
                  </a:lnTo>
                  <a:lnTo>
                    <a:pt x="147" y="34"/>
                  </a:lnTo>
                  <a:lnTo>
                    <a:pt x="136" y="39"/>
                  </a:lnTo>
                  <a:lnTo>
                    <a:pt x="124" y="43"/>
                  </a:lnTo>
                  <a:lnTo>
                    <a:pt x="113" y="47"/>
                  </a:lnTo>
                  <a:lnTo>
                    <a:pt x="101" y="53"/>
                  </a:lnTo>
                  <a:lnTo>
                    <a:pt x="89" y="58"/>
                  </a:lnTo>
                  <a:lnTo>
                    <a:pt x="78" y="62"/>
                  </a:lnTo>
                  <a:lnTo>
                    <a:pt x="66" y="68"/>
                  </a:lnTo>
                  <a:lnTo>
                    <a:pt x="55" y="74"/>
                  </a:lnTo>
                  <a:lnTo>
                    <a:pt x="43" y="79"/>
                  </a:lnTo>
                  <a:lnTo>
                    <a:pt x="33" y="85"/>
                  </a:lnTo>
                  <a:lnTo>
                    <a:pt x="21" y="91"/>
                  </a:lnTo>
                  <a:lnTo>
                    <a:pt x="10" y="97"/>
                  </a:lnTo>
                  <a:lnTo>
                    <a:pt x="0" y="104"/>
                  </a:lnTo>
                  <a:lnTo>
                    <a:pt x="17" y="155"/>
                  </a:lnTo>
                  <a:lnTo>
                    <a:pt x="47" y="210"/>
                  </a:lnTo>
                  <a:lnTo>
                    <a:pt x="75" y="243"/>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2" name="Freeform 138"/>
            <p:cNvSpPr>
              <a:spLocks/>
            </p:cNvSpPr>
            <p:nvPr/>
          </p:nvSpPr>
          <p:spPr bwMode="auto">
            <a:xfrm>
              <a:off x="4398" y="2004"/>
              <a:ext cx="340" cy="102"/>
            </a:xfrm>
            <a:custGeom>
              <a:avLst/>
              <a:gdLst>
                <a:gd name="T0" fmla="*/ 339 w 340"/>
                <a:gd name="T1" fmla="*/ 0 h 102"/>
                <a:gd name="T2" fmla="*/ 313 w 340"/>
                <a:gd name="T3" fmla="*/ 0 h 102"/>
                <a:gd name="T4" fmla="*/ 290 w 340"/>
                <a:gd name="T5" fmla="*/ 0 h 102"/>
                <a:gd name="T6" fmla="*/ 268 w 340"/>
                <a:gd name="T7" fmla="*/ 0 h 102"/>
                <a:gd name="T8" fmla="*/ 248 w 340"/>
                <a:gd name="T9" fmla="*/ 0 h 102"/>
                <a:gd name="T10" fmla="*/ 229 w 340"/>
                <a:gd name="T11" fmla="*/ 1 h 102"/>
                <a:gd name="T12" fmla="*/ 210 w 340"/>
                <a:gd name="T13" fmla="*/ 2 h 102"/>
                <a:gd name="T14" fmla="*/ 194 w 340"/>
                <a:gd name="T15" fmla="*/ 5 h 102"/>
                <a:gd name="T16" fmla="*/ 177 w 340"/>
                <a:gd name="T17" fmla="*/ 8 h 102"/>
                <a:gd name="T18" fmla="*/ 159 w 340"/>
                <a:gd name="T19" fmla="*/ 13 h 102"/>
                <a:gd name="T20" fmla="*/ 140 w 340"/>
                <a:gd name="T21" fmla="*/ 18 h 102"/>
                <a:gd name="T22" fmla="*/ 123 w 340"/>
                <a:gd name="T23" fmla="*/ 26 h 102"/>
                <a:gd name="T24" fmla="*/ 103 w 340"/>
                <a:gd name="T25" fmla="*/ 34 h 102"/>
                <a:gd name="T26" fmla="*/ 81 w 340"/>
                <a:gd name="T27" fmla="*/ 44 h 102"/>
                <a:gd name="T28" fmla="*/ 56 w 340"/>
                <a:gd name="T29" fmla="*/ 58 h 102"/>
                <a:gd name="T30" fmla="*/ 29 w 340"/>
                <a:gd name="T31" fmla="*/ 71 h 102"/>
                <a:gd name="T32" fmla="*/ 0 w 340"/>
                <a:gd name="T33" fmla="*/ 88 h 102"/>
                <a:gd name="T34" fmla="*/ 10 w 340"/>
                <a:gd name="T35" fmla="*/ 101 h 102"/>
                <a:gd name="T36" fmla="*/ 40 w 340"/>
                <a:gd name="T37" fmla="*/ 85 h 102"/>
                <a:gd name="T38" fmla="*/ 65 w 340"/>
                <a:gd name="T39" fmla="*/ 71 h 102"/>
                <a:gd name="T40" fmla="*/ 89 w 340"/>
                <a:gd name="T41" fmla="*/ 58 h 102"/>
                <a:gd name="T42" fmla="*/ 111 w 340"/>
                <a:gd name="T43" fmla="*/ 47 h 102"/>
                <a:gd name="T44" fmla="*/ 130 w 340"/>
                <a:gd name="T45" fmla="*/ 40 h 102"/>
                <a:gd name="T46" fmla="*/ 149 w 340"/>
                <a:gd name="T47" fmla="*/ 33 h 102"/>
                <a:gd name="T48" fmla="*/ 163 w 340"/>
                <a:gd name="T49" fmla="*/ 27 h 102"/>
                <a:gd name="T50" fmla="*/ 181 w 340"/>
                <a:gd name="T51" fmla="*/ 23 h 102"/>
                <a:gd name="T52" fmla="*/ 197 w 340"/>
                <a:gd name="T53" fmla="*/ 20 h 102"/>
                <a:gd name="T54" fmla="*/ 213 w 340"/>
                <a:gd name="T55" fmla="*/ 18 h 102"/>
                <a:gd name="T56" fmla="*/ 230 w 340"/>
                <a:gd name="T57" fmla="*/ 15 h 102"/>
                <a:gd name="T58" fmla="*/ 248 w 340"/>
                <a:gd name="T59" fmla="*/ 15 h 102"/>
                <a:gd name="T60" fmla="*/ 268 w 340"/>
                <a:gd name="T61" fmla="*/ 15 h 102"/>
                <a:gd name="T62" fmla="*/ 290 w 340"/>
                <a:gd name="T63" fmla="*/ 15 h 102"/>
                <a:gd name="T64" fmla="*/ 313 w 340"/>
                <a:gd name="T65" fmla="*/ 15 h 102"/>
                <a:gd name="T66" fmla="*/ 339 w 340"/>
                <a:gd name="T67" fmla="*/ 15 h 102"/>
                <a:gd name="T68" fmla="*/ 339 w 340"/>
                <a:gd name="T69" fmla="*/ 0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0"/>
                <a:gd name="T106" fmla="*/ 0 h 102"/>
                <a:gd name="T107" fmla="*/ 340 w 340"/>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0" h="102">
                  <a:moveTo>
                    <a:pt x="339" y="0"/>
                  </a:moveTo>
                  <a:lnTo>
                    <a:pt x="313" y="0"/>
                  </a:lnTo>
                  <a:lnTo>
                    <a:pt x="290" y="0"/>
                  </a:lnTo>
                  <a:lnTo>
                    <a:pt x="268" y="0"/>
                  </a:lnTo>
                  <a:lnTo>
                    <a:pt x="248" y="0"/>
                  </a:lnTo>
                  <a:lnTo>
                    <a:pt x="229" y="1"/>
                  </a:lnTo>
                  <a:lnTo>
                    <a:pt x="210" y="2"/>
                  </a:lnTo>
                  <a:lnTo>
                    <a:pt x="194" y="5"/>
                  </a:lnTo>
                  <a:lnTo>
                    <a:pt x="177" y="8"/>
                  </a:lnTo>
                  <a:lnTo>
                    <a:pt x="159" y="13"/>
                  </a:lnTo>
                  <a:lnTo>
                    <a:pt x="140" y="18"/>
                  </a:lnTo>
                  <a:lnTo>
                    <a:pt x="123" y="26"/>
                  </a:lnTo>
                  <a:lnTo>
                    <a:pt x="103" y="34"/>
                  </a:lnTo>
                  <a:lnTo>
                    <a:pt x="81" y="44"/>
                  </a:lnTo>
                  <a:lnTo>
                    <a:pt x="56" y="58"/>
                  </a:lnTo>
                  <a:lnTo>
                    <a:pt x="29" y="71"/>
                  </a:lnTo>
                  <a:lnTo>
                    <a:pt x="0" y="88"/>
                  </a:lnTo>
                  <a:lnTo>
                    <a:pt x="10" y="101"/>
                  </a:lnTo>
                  <a:lnTo>
                    <a:pt x="40" y="85"/>
                  </a:lnTo>
                  <a:lnTo>
                    <a:pt x="65" y="71"/>
                  </a:lnTo>
                  <a:lnTo>
                    <a:pt x="89" y="58"/>
                  </a:lnTo>
                  <a:lnTo>
                    <a:pt x="111" y="47"/>
                  </a:lnTo>
                  <a:lnTo>
                    <a:pt x="130" y="40"/>
                  </a:lnTo>
                  <a:lnTo>
                    <a:pt x="149" y="33"/>
                  </a:lnTo>
                  <a:lnTo>
                    <a:pt x="163" y="27"/>
                  </a:lnTo>
                  <a:lnTo>
                    <a:pt x="181" y="23"/>
                  </a:lnTo>
                  <a:lnTo>
                    <a:pt x="197" y="20"/>
                  </a:lnTo>
                  <a:lnTo>
                    <a:pt x="213" y="18"/>
                  </a:lnTo>
                  <a:lnTo>
                    <a:pt x="230" y="15"/>
                  </a:lnTo>
                  <a:lnTo>
                    <a:pt x="248" y="15"/>
                  </a:lnTo>
                  <a:lnTo>
                    <a:pt x="268" y="15"/>
                  </a:lnTo>
                  <a:lnTo>
                    <a:pt x="290" y="15"/>
                  </a:lnTo>
                  <a:lnTo>
                    <a:pt x="313" y="15"/>
                  </a:lnTo>
                  <a:lnTo>
                    <a:pt x="339" y="15"/>
                  </a:lnTo>
                  <a:lnTo>
                    <a:pt x="339"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3" name="Freeform 139"/>
            <p:cNvSpPr>
              <a:spLocks/>
            </p:cNvSpPr>
            <p:nvPr/>
          </p:nvSpPr>
          <p:spPr bwMode="auto">
            <a:xfrm>
              <a:off x="4737" y="2004"/>
              <a:ext cx="357" cy="111"/>
            </a:xfrm>
            <a:custGeom>
              <a:avLst/>
              <a:gdLst>
                <a:gd name="T0" fmla="*/ 353 w 357"/>
                <a:gd name="T1" fmla="*/ 97 h 111"/>
                <a:gd name="T2" fmla="*/ 334 w 357"/>
                <a:gd name="T3" fmla="*/ 85 h 111"/>
                <a:gd name="T4" fmla="*/ 315 w 357"/>
                <a:gd name="T5" fmla="*/ 72 h 111"/>
                <a:gd name="T6" fmla="*/ 297 w 357"/>
                <a:gd name="T7" fmla="*/ 62 h 111"/>
                <a:gd name="T8" fmla="*/ 275 w 357"/>
                <a:gd name="T9" fmla="*/ 52 h 111"/>
                <a:gd name="T10" fmla="*/ 255 w 357"/>
                <a:gd name="T11" fmla="*/ 43 h 111"/>
                <a:gd name="T12" fmla="*/ 234 w 357"/>
                <a:gd name="T13" fmla="*/ 36 h 111"/>
                <a:gd name="T14" fmla="*/ 213 w 357"/>
                <a:gd name="T15" fmla="*/ 27 h 111"/>
                <a:gd name="T16" fmla="*/ 191 w 357"/>
                <a:gd name="T17" fmla="*/ 21 h 111"/>
                <a:gd name="T18" fmla="*/ 169 w 357"/>
                <a:gd name="T19" fmla="*/ 16 h 111"/>
                <a:gd name="T20" fmla="*/ 146 w 357"/>
                <a:gd name="T21" fmla="*/ 13 h 111"/>
                <a:gd name="T22" fmla="*/ 123 w 357"/>
                <a:gd name="T23" fmla="*/ 8 h 111"/>
                <a:gd name="T24" fmla="*/ 100 w 357"/>
                <a:gd name="T25" fmla="*/ 5 h 111"/>
                <a:gd name="T26" fmla="*/ 75 w 357"/>
                <a:gd name="T27" fmla="*/ 2 h 111"/>
                <a:gd name="T28" fmla="*/ 50 w 357"/>
                <a:gd name="T29" fmla="*/ 1 h 111"/>
                <a:gd name="T30" fmla="*/ 26 w 357"/>
                <a:gd name="T31" fmla="*/ 1 h 111"/>
                <a:gd name="T32" fmla="*/ 0 w 357"/>
                <a:gd name="T33" fmla="*/ 0 h 111"/>
                <a:gd name="T34" fmla="*/ 13 w 357"/>
                <a:gd name="T35" fmla="*/ 16 h 111"/>
                <a:gd name="T36" fmla="*/ 37 w 357"/>
                <a:gd name="T37" fmla="*/ 16 h 111"/>
                <a:gd name="T38" fmla="*/ 62 w 357"/>
                <a:gd name="T39" fmla="*/ 17 h 111"/>
                <a:gd name="T40" fmla="*/ 85 w 357"/>
                <a:gd name="T41" fmla="*/ 20 h 111"/>
                <a:gd name="T42" fmla="*/ 108 w 357"/>
                <a:gd name="T43" fmla="*/ 23 h 111"/>
                <a:gd name="T44" fmla="*/ 131 w 357"/>
                <a:gd name="T45" fmla="*/ 26 h 111"/>
                <a:gd name="T46" fmla="*/ 153 w 357"/>
                <a:gd name="T47" fmla="*/ 29 h 111"/>
                <a:gd name="T48" fmla="*/ 175 w 357"/>
                <a:gd name="T49" fmla="*/ 34 h 111"/>
                <a:gd name="T50" fmla="*/ 197 w 357"/>
                <a:gd name="T51" fmla="*/ 40 h 111"/>
                <a:gd name="T52" fmla="*/ 217 w 357"/>
                <a:gd name="T53" fmla="*/ 46 h 111"/>
                <a:gd name="T54" fmla="*/ 237 w 357"/>
                <a:gd name="T55" fmla="*/ 53 h 111"/>
                <a:gd name="T56" fmla="*/ 257 w 357"/>
                <a:gd name="T57" fmla="*/ 62 h 111"/>
                <a:gd name="T58" fmla="*/ 278 w 357"/>
                <a:gd name="T59" fmla="*/ 71 h 111"/>
                <a:gd name="T60" fmla="*/ 297 w 357"/>
                <a:gd name="T61" fmla="*/ 81 h 111"/>
                <a:gd name="T62" fmla="*/ 314 w 357"/>
                <a:gd name="T63" fmla="*/ 91 h 111"/>
                <a:gd name="T64" fmla="*/ 333 w 357"/>
                <a:gd name="T65" fmla="*/ 103 h 111"/>
                <a:gd name="T66" fmla="*/ 356 w 357"/>
                <a:gd name="T67" fmla="*/ 109 h 1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7"/>
                <a:gd name="T103" fmla="*/ 0 h 111"/>
                <a:gd name="T104" fmla="*/ 357 w 357"/>
                <a:gd name="T105" fmla="*/ 111 h 1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7" h="111">
                  <a:moveTo>
                    <a:pt x="340" y="100"/>
                  </a:moveTo>
                  <a:lnTo>
                    <a:pt x="353" y="97"/>
                  </a:lnTo>
                  <a:lnTo>
                    <a:pt x="344" y="91"/>
                  </a:lnTo>
                  <a:lnTo>
                    <a:pt x="334" y="85"/>
                  </a:lnTo>
                  <a:lnTo>
                    <a:pt x="326" y="78"/>
                  </a:lnTo>
                  <a:lnTo>
                    <a:pt x="315" y="72"/>
                  </a:lnTo>
                  <a:lnTo>
                    <a:pt x="305" y="68"/>
                  </a:lnTo>
                  <a:lnTo>
                    <a:pt x="297" y="62"/>
                  </a:lnTo>
                  <a:lnTo>
                    <a:pt x="285" y="56"/>
                  </a:lnTo>
                  <a:lnTo>
                    <a:pt x="275" y="52"/>
                  </a:lnTo>
                  <a:lnTo>
                    <a:pt x="265" y="48"/>
                  </a:lnTo>
                  <a:lnTo>
                    <a:pt x="255" y="43"/>
                  </a:lnTo>
                  <a:lnTo>
                    <a:pt x="244" y="39"/>
                  </a:lnTo>
                  <a:lnTo>
                    <a:pt x="234" y="36"/>
                  </a:lnTo>
                  <a:lnTo>
                    <a:pt x="223" y="32"/>
                  </a:lnTo>
                  <a:lnTo>
                    <a:pt x="213" y="27"/>
                  </a:lnTo>
                  <a:lnTo>
                    <a:pt x="202" y="24"/>
                  </a:lnTo>
                  <a:lnTo>
                    <a:pt x="191" y="21"/>
                  </a:lnTo>
                  <a:lnTo>
                    <a:pt x="181" y="18"/>
                  </a:lnTo>
                  <a:lnTo>
                    <a:pt x="169" y="16"/>
                  </a:lnTo>
                  <a:lnTo>
                    <a:pt x="157" y="14"/>
                  </a:lnTo>
                  <a:lnTo>
                    <a:pt x="146" y="13"/>
                  </a:lnTo>
                  <a:lnTo>
                    <a:pt x="134" y="10"/>
                  </a:lnTo>
                  <a:lnTo>
                    <a:pt x="123" y="8"/>
                  </a:lnTo>
                  <a:lnTo>
                    <a:pt x="111" y="7"/>
                  </a:lnTo>
                  <a:lnTo>
                    <a:pt x="100" y="5"/>
                  </a:lnTo>
                  <a:lnTo>
                    <a:pt x="86" y="4"/>
                  </a:lnTo>
                  <a:lnTo>
                    <a:pt x="75" y="2"/>
                  </a:lnTo>
                  <a:lnTo>
                    <a:pt x="62" y="2"/>
                  </a:lnTo>
                  <a:lnTo>
                    <a:pt x="50" y="1"/>
                  </a:lnTo>
                  <a:lnTo>
                    <a:pt x="39" y="1"/>
                  </a:lnTo>
                  <a:lnTo>
                    <a:pt x="26" y="1"/>
                  </a:lnTo>
                  <a:lnTo>
                    <a:pt x="13" y="0"/>
                  </a:lnTo>
                  <a:lnTo>
                    <a:pt x="0" y="0"/>
                  </a:lnTo>
                  <a:lnTo>
                    <a:pt x="0" y="16"/>
                  </a:lnTo>
                  <a:lnTo>
                    <a:pt x="13" y="16"/>
                  </a:lnTo>
                  <a:lnTo>
                    <a:pt x="24" y="16"/>
                  </a:lnTo>
                  <a:lnTo>
                    <a:pt x="37" y="16"/>
                  </a:lnTo>
                  <a:lnTo>
                    <a:pt x="49" y="17"/>
                  </a:lnTo>
                  <a:lnTo>
                    <a:pt x="62" y="17"/>
                  </a:lnTo>
                  <a:lnTo>
                    <a:pt x="73" y="18"/>
                  </a:lnTo>
                  <a:lnTo>
                    <a:pt x="85" y="20"/>
                  </a:lnTo>
                  <a:lnTo>
                    <a:pt x="97" y="20"/>
                  </a:lnTo>
                  <a:lnTo>
                    <a:pt x="108" y="23"/>
                  </a:lnTo>
                  <a:lnTo>
                    <a:pt x="120" y="23"/>
                  </a:lnTo>
                  <a:lnTo>
                    <a:pt x="131" y="26"/>
                  </a:lnTo>
                  <a:lnTo>
                    <a:pt x="143" y="27"/>
                  </a:lnTo>
                  <a:lnTo>
                    <a:pt x="153" y="29"/>
                  </a:lnTo>
                  <a:lnTo>
                    <a:pt x="165" y="32"/>
                  </a:lnTo>
                  <a:lnTo>
                    <a:pt x="175" y="34"/>
                  </a:lnTo>
                  <a:lnTo>
                    <a:pt x="185" y="37"/>
                  </a:lnTo>
                  <a:lnTo>
                    <a:pt x="197" y="40"/>
                  </a:lnTo>
                  <a:lnTo>
                    <a:pt x="207" y="43"/>
                  </a:lnTo>
                  <a:lnTo>
                    <a:pt x="217" y="46"/>
                  </a:lnTo>
                  <a:lnTo>
                    <a:pt x="227" y="49"/>
                  </a:lnTo>
                  <a:lnTo>
                    <a:pt x="237" y="53"/>
                  </a:lnTo>
                  <a:lnTo>
                    <a:pt x="247" y="58"/>
                  </a:lnTo>
                  <a:lnTo>
                    <a:pt x="257" y="62"/>
                  </a:lnTo>
                  <a:lnTo>
                    <a:pt x="266" y="66"/>
                  </a:lnTo>
                  <a:lnTo>
                    <a:pt x="278" y="71"/>
                  </a:lnTo>
                  <a:lnTo>
                    <a:pt x="286" y="75"/>
                  </a:lnTo>
                  <a:lnTo>
                    <a:pt x="297" y="81"/>
                  </a:lnTo>
                  <a:lnTo>
                    <a:pt x="305" y="85"/>
                  </a:lnTo>
                  <a:lnTo>
                    <a:pt x="314" y="91"/>
                  </a:lnTo>
                  <a:lnTo>
                    <a:pt x="324" y="97"/>
                  </a:lnTo>
                  <a:lnTo>
                    <a:pt x="333" y="103"/>
                  </a:lnTo>
                  <a:lnTo>
                    <a:pt x="342" y="110"/>
                  </a:lnTo>
                  <a:lnTo>
                    <a:pt x="356" y="109"/>
                  </a:lnTo>
                  <a:lnTo>
                    <a:pt x="340" y="10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4" name="Freeform 140"/>
            <p:cNvSpPr>
              <a:spLocks/>
            </p:cNvSpPr>
            <p:nvPr/>
          </p:nvSpPr>
          <p:spPr bwMode="auto">
            <a:xfrm>
              <a:off x="5079" y="2053"/>
              <a:ext cx="53" cy="59"/>
            </a:xfrm>
            <a:custGeom>
              <a:avLst/>
              <a:gdLst>
                <a:gd name="T0" fmla="*/ 36 w 53"/>
                <a:gd name="T1" fmla="*/ 0 h 59"/>
                <a:gd name="T2" fmla="*/ 0 w 53"/>
                <a:gd name="T3" fmla="*/ 49 h 59"/>
                <a:gd name="T4" fmla="*/ 16 w 53"/>
                <a:gd name="T5" fmla="*/ 58 h 59"/>
                <a:gd name="T6" fmla="*/ 52 w 53"/>
                <a:gd name="T7" fmla="*/ 8 h 59"/>
                <a:gd name="T8" fmla="*/ 52 w 53"/>
                <a:gd name="T9" fmla="*/ 7 h 59"/>
                <a:gd name="T10" fmla="*/ 36 w 53"/>
                <a:gd name="T11" fmla="*/ 0 h 59"/>
                <a:gd name="T12" fmla="*/ 0 60000 65536"/>
                <a:gd name="T13" fmla="*/ 0 60000 65536"/>
                <a:gd name="T14" fmla="*/ 0 60000 65536"/>
                <a:gd name="T15" fmla="*/ 0 60000 65536"/>
                <a:gd name="T16" fmla="*/ 0 60000 65536"/>
                <a:gd name="T17" fmla="*/ 0 60000 65536"/>
                <a:gd name="T18" fmla="*/ 0 w 53"/>
                <a:gd name="T19" fmla="*/ 0 h 59"/>
                <a:gd name="T20" fmla="*/ 53 w 5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53" h="59">
                  <a:moveTo>
                    <a:pt x="36" y="0"/>
                  </a:moveTo>
                  <a:lnTo>
                    <a:pt x="0" y="49"/>
                  </a:lnTo>
                  <a:lnTo>
                    <a:pt x="16" y="58"/>
                  </a:lnTo>
                  <a:lnTo>
                    <a:pt x="52" y="8"/>
                  </a:lnTo>
                  <a:lnTo>
                    <a:pt x="52" y="7"/>
                  </a:lnTo>
                  <a:lnTo>
                    <a:pt x="36"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5" name="Freeform 141"/>
            <p:cNvSpPr>
              <a:spLocks/>
            </p:cNvSpPr>
            <p:nvPr/>
          </p:nvSpPr>
          <p:spPr bwMode="auto">
            <a:xfrm>
              <a:off x="5116" y="2011"/>
              <a:ext cx="38" cy="50"/>
            </a:xfrm>
            <a:custGeom>
              <a:avLst/>
              <a:gdLst>
                <a:gd name="T0" fmla="*/ 20 w 38"/>
                <a:gd name="T1" fmla="*/ 5 h 50"/>
                <a:gd name="T2" fmla="*/ 20 w 38"/>
                <a:gd name="T3" fmla="*/ 4 h 50"/>
                <a:gd name="T4" fmla="*/ 0 w 38"/>
                <a:gd name="T5" fmla="*/ 42 h 50"/>
                <a:gd name="T6" fmla="*/ 15 w 38"/>
                <a:gd name="T7" fmla="*/ 49 h 50"/>
                <a:gd name="T8" fmla="*/ 36 w 38"/>
                <a:gd name="T9" fmla="*/ 11 h 50"/>
                <a:gd name="T10" fmla="*/ 36 w 38"/>
                <a:gd name="T11" fmla="*/ 10 h 50"/>
                <a:gd name="T12" fmla="*/ 36 w 38"/>
                <a:gd name="T13" fmla="*/ 11 h 50"/>
                <a:gd name="T14" fmla="*/ 37 w 38"/>
                <a:gd name="T15" fmla="*/ 8 h 50"/>
                <a:gd name="T16" fmla="*/ 36 w 38"/>
                <a:gd name="T17" fmla="*/ 5 h 50"/>
                <a:gd name="T18" fmla="*/ 34 w 38"/>
                <a:gd name="T19" fmla="*/ 2 h 50"/>
                <a:gd name="T20" fmla="*/ 31 w 38"/>
                <a:gd name="T21" fmla="*/ 1 h 50"/>
                <a:gd name="T22" fmla="*/ 28 w 38"/>
                <a:gd name="T23" fmla="*/ 0 h 50"/>
                <a:gd name="T24" fmla="*/ 26 w 38"/>
                <a:gd name="T25" fmla="*/ 0 h 50"/>
                <a:gd name="T26" fmla="*/ 23 w 38"/>
                <a:gd name="T27" fmla="*/ 1 h 50"/>
                <a:gd name="T28" fmla="*/ 20 w 38"/>
                <a:gd name="T29" fmla="*/ 4 h 50"/>
                <a:gd name="T30" fmla="*/ 20 w 38"/>
                <a:gd name="T31" fmla="*/ 5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
                <a:gd name="T49" fmla="*/ 0 h 50"/>
                <a:gd name="T50" fmla="*/ 38 w 38"/>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 h="50">
                  <a:moveTo>
                    <a:pt x="20" y="5"/>
                  </a:moveTo>
                  <a:lnTo>
                    <a:pt x="20" y="4"/>
                  </a:lnTo>
                  <a:lnTo>
                    <a:pt x="0" y="42"/>
                  </a:lnTo>
                  <a:lnTo>
                    <a:pt x="15" y="49"/>
                  </a:lnTo>
                  <a:lnTo>
                    <a:pt x="36" y="11"/>
                  </a:lnTo>
                  <a:lnTo>
                    <a:pt x="36" y="10"/>
                  </a:lnTo>
                  <a:lnTo>
                    <a:pt x="36" y="11"/>
                  </a:lnTo>
                  <a:lnTo>
                    <a:pt x="37" y="8"/>
                  </a:lnTo>
                  <a:lnTo>
                    <a:pt x="36" y="5"/>
                  </a:lnTo>
                  <a:lnTo>
                    <a:pt x="34" y="2"/>
                  </a:lnTo>
                  <a:lnTo>
                    <a:pt x="31" y="1"/>
                  </a:lnTo>
                  <a:lnTo>
                    <a:pt x="28" y="0"/>
                  </a:lnTo>
                  <a:lnTo>
                    <a:pt x="26" y="0"/>
                  </a:lnTo>
                  <a:lnTo>
                    <a:pt x="23" y="1"/>
                  </a:lnTo>
                  <a:lnTo>
                    <a:pt x="20" y="4"/>
                  </a:lnTo>
                  <a:lnTo>
                    <a:pt x="20" y="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6" name="Freeform 142"/>
            <p:cNvSpPr>
              <a:spLocks/>
            </p:cNvSpPr>
            <p:nvPr/>
          </p:nvSpPr>
          <p:spPr bwMode="auto">
            <a:xfrm>
              <a:off x="5136" y="1968"/>
              <a:ext cx="38" cy="54"/>
            </a:xfrm>
            <a:custGeom>
              <a:avLst/>
              <a:gdLst>
                <a:gd name="T0" fmla="*/ 23 w 38"/>
                <a:gd name="T1" fmla="*/ 13 h 54"/>
                <a:gd name="T2" fmla="*/ 20 w 38"/>
                <a:gd name="T3" fmla="*/ 4 h 54"/>
                <a:gd name="T4" fmla="*/ 0 w 38"/>
                <a:gd name="T5" fmla="*/ 49 h 54"/>
                <a:gd name="T6" fmla="*/ 17 w 38"/>
                <a:gd name="T7" fmla="*/ 53 h 54"/>
                <a:gd name="T8" fmla="*/ 37 w 38"/>
                <a:gd name="T9" fmla="*/ 10 h 54"/>
                <a:gd name="T10" fmla="*/ 34 w 38"/>
                <a:gd name="T11" fmla="*/ 1 h 54"/>
                <a:gd name="T12" fmla="*/ 37 w 38"/>
                <a:gd name="T13" fmla="*/ 10 h 54"/>
                <a:gd name="T14" fmla="*/ 37 w 38"/>
                <a:gd name="T15" fmla="*/ 7 h 54"/>
                <a:gd name="T16" fmla="*/ 37 w 38"/>
                <a:gd name="T17" fmla="*/ 4 h 54"/>
                <a:gd name="T18" fmla="*/ 34 w 38"/>
                <a:gd name="T19" fmla="*/ 1 h 54"/>
                <a:gd name="T20" fmla="*/ 31 w 38"/>
                <a:gd name="T21" fmla="*/ 0 h 54"/>
                <a:gd name="T22" fmla="*/ 28 w 38"/>
                <a:gd name="T23" fmla="*/ 0 h 54"/>
                <a:gd name="T24" fmla="*/ 24 w 38"/>
                <a:gd name="T25" fmla="*/ 0 h 54"/>
                <a:gd name="T26" fmla="*/ 21 w 38"/>
                <a:gd name="T27" fmla="*/ 1 h 54"/>
                <a:gd name="T28" fmla="*/ 20 w 38"/>
                <a:gd name="T29" fmla="*/ 4 h 54"/>
                <a:gd name="T30" fmla="*/ 23 w 38"/>
                <a:gd name="T31" fmla="*/ 13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
                <a:gd name="T49" fmla="*/ 0 h 54"/>
                <a:gd name="T50" fmla="*/ 38 w 38"/>
                <a:gd name="T51" fmla="*/ 54 h 5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 h="54">
                  <a:moveTo>
                    <a:pt x="23" y="13"/>
                  </a:moveTo>
                  <a:lnTo>
                    <a:pt x="20" y="4"/>
                  </a:lnTo>
                  <a:lnTo>
                    <a:pt x="0" y="49"/>
                  </a:lnTo>
                  <a:lnTo>
                    <a:pt x="17" y="53"/>
                  </a:lnTo>
                  <a:lnTo>
                    <a:pt x="37" y="10"/>
                  </a:lnTo>
                  <a:lnTo>
                    <a:pt x="34" y="1"/>
                  </a:lnTo>
                  <a:lnTo>
                    <a:pt x="37" y="10"/>
                  </a:lnTo>
                  <a:lnTo>
                    <a:pt x="37" y="7"/>
                  </a:lnTo>
                  <a:lnTo>
                    <a:pt x="37" y="4"/>
                  </a:lnTo>
                  <a:lnTo>
                    <a:pt x="34" y="1"/>
                  </a:lnTo>
                  <a:lnTo>
                    <a:pt x="31" y="0"/>
                  </a:lnTo>
                  <a:lnTo>
                    <a:pt x="28" y="0"/>
                  </a:lnTo>
                  <a:lnTo>
                    <a:pt x="24" y="0"/>
                  </a:lnTo>
                  <a:lnTo>
                    <a:pt x="21" y="1"/>
                  </a:lnTo>
                  <a:lnTo>
                    <a:pt x="20" y="4"/>
                  </a:lnTo>
                  <a:lnTo>
                    <a:pt x="23" y="13"/>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7" name="Freeform 143"/>
            <p:cNvSpPr>
              <a:spLocks/>
            </p:cNvSpPr>
            <p:nvPr/>
          </p:nvSpPr>
          <p:spPr bwMode="auto">
            <a:xfrm>
              <a:off x="4725" y="1848"/>
              <a:ext cx="446" cy="133"/>
            </a:xfrm>
            <a:custGeom>
              <a:avLst/>
              <a:gdLst>
                <a:gd name="T0" fmla="*/ 15 w 446"/>
                <a:gd name="T1" fmla="*/ 15 h 133"/>
                <a:gd name="T2" fmla="*/ 46 w 446"/>
                <a:gd name="T3" fmla="*/ 15 h 133"/>
                <a:gd name="T4" fmla="*/ 76 w 446"/>
                <a:gd name="T5" fmla="*/ 18 h 133"/>
                <a:gd name="T6" fmla="*/ 107 w 446"/>
                <a:gd name="T7" fmla="*/ 20 h 133"/>
                <a:gd name="T8" fmla="*/ 136 w 446"/>
                <a:gd name="T9" fmla="*/ 24 h 133"/>
                <a:gd name="T10" fmla="*/ 165 w 446"/>
                <a:gd name="T11" fmla="*/ 28 h 133"/>
                <a:gd name="T12" fmla="*/ 193 w 446"/>
                <a:gd name="T13" fmla="*/ 34 h 133"/>
                <a:gd name="T14" fmla="*/ 220 w 446"/>
                <a:gd name="T15" fmla="*/ 40 h 133"/>
                <a:gd name="T16" fmla="*/ 246 w 446"/>
                <a:gd name="T17" fmla="*/ 47 h 133"/>
                <a:gd name="T18" fmla="*/ 274 w 446"/>
                <a:gd name="T19" fmla="*/ 56 h 133"/>
                <a:gd name="T20" fmla="*/ 300 w 446"/>
                <a:gd name="T21" fmla="*/ 64 h 133"/>
                <a:gd name="T22" fmla="*/ 325 w 446"/>
                <a:gd name="T23" fmla="*/ 74 h 133"/>
                <a:gd name="T24" fmla="*/ 351 w 446"/>
                <a:gd name="T25" fmla="*/ 86 h 133"/>
                <a:gd name="T26" fmla="*/ 374 w 446"/>
                <a:gd name="T27" fmla="*/ 97 h 133"/>
                <a:gd name="T28" fmla="*/ 399 w 446"/>
                <a:gd name="T29" fmla="*/ 110 h 133"/>
                <a:gd name="T30" fmla="*/ 422 w 446"/>
                <a:gd name="T31" fmla="*/ 125 h 133"/>
                <a:gd name="T32" fmla="*/ 445 w 446"/>
                <a:gd name="T33" fmla="*/ 121 h 133"/>
                <a:gd name="T34" fmla="*/ 420 w 446"/>
                <a:gd name="T35" fmla="*/ 105 h 133"/>
                <a:gd name="T36" fmla="*/ 396 w 446"/>
                <a:gd name="T37" fmla="*/ 90 h 133"/>
                <a:gd name="T38" fmla="*/ 371 w 446"/>
                <a:gd name="T39" fmla="*/ 79 h 133"/>
                <a:gd name="T40" fmla="*/ 346 w 446"/>
                <a:gd name="T41" fmla="*/ 66 h 133"/>
                <a:gd name="T42" fmla="*/ 320 w 446"/>
                <a:gd name="T43" fmla="*/ 56 h 133"/>
                <a:gd name="T44" fmla="*/ 294 w 446"/>
                <a:gd name="T45" fmla="*/ 46 h 133"/>
                <a:gd name="T46" fmla="*/ 267 w 446"/>
                <a:gd name="T47" fmla="*/ 37 h 133"/>
                <a:gd name="T48" fmla="*/ 239 w 446"/>
                <a:gd name="T49" fmla="*/ 28 h 133"/>
                <a:gd name="T50" fmla="*/ 211 w 446"/>
                <a:gd name="T51" fmla="*/ 21 h 133"/>
                <a:gd name="T52" fmla="*/ 182 w 446"/>
                <a:gd name="T53" fmla="*/ 15 h 133"/>
                <a:gd name="T54" fmla="*/ 153 w 446"/>
                <a:gd name="T55" fmla="*/ 11 h 133"/>
                <a:gd name="T56" fmla="*/ 123 w 446"/>
                <a:gd name="T57" fmla="*/ 7 h 133"/>
                <a:gd name="T58" fmla="*/ 94 w 446"/>
                <a:gd name="T59" fmla="*/ 4 h 133"/>
                <a:gd name="T60" fmla="*/ 63 w 446"/>
                <a:gd name="T61" fmla="*/ 1 h 133"/>
                <a:gd name="T62" fmla="*/ 31 w 446"/>
                <a:gd name="T63" fmla="*/ 1 h 133"/>
                <a:gd name="T64" fmla="*/ 0 w 446"/>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6"/>
                <a:gd name="T100" fmla="*/ 0 h 133"/>
                <a:gd name="T101" fmla="*/ 446 w 446"/>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6" h="133">
                  <a:moveTo>
                    <a:pt x="0" y="15"/>
                  </a:moveTo>
                  <a:lnTo>
                    <a:pt x="15" y="15"/>
                  </a:lnTo>
                  <a:lnTo>
                    <a:pt x="30" y="15"/>
                  </a:lnTo>
                  <a:lnTo>
                    <a:pt x="46" y="15"/>
                  </a:lnTo>
                  <a:lnTo>
                    <a:pt x="62" y="17"/>
                  </a:lnTo>
                  <a:lnTo>
                    <a:pt x="76" y="18"/>
                  </a:lnTo>
                  <a:lnTo>
                    <a:pt x="92" y="18"/>
                  </a:lnTo>
                  <a:lnTo>
                    <a:pt x="107" y="20"/>
                  </a:lnTo>
                  <a:lnTo>
                    <a:pt x="121" y="21"/>
                  </a:lnTo>
                  <a:lnTo>
                    <a:pt x="136" y="24"/>
                  </a:lnTo>
                  <a:lnTo>
                    <a:pt x="150" y="25"/>
                  </a:lnTo>
                  <a:lnTo>
                    <a:pt x="165" y="28"/>
                  </a:lnTo>
                  <a:lnTo>
                    <a:pt x="178" y="31"/>
                  </a:lnTo>
                  <a:lnTo>
                    <a:pt x="193" y="34"/>
                  </a:lnTo>
                  <a:lnTo>
                    <a:pt x="207" y="37"/>
                  </a:lnTo>
                  <a:lnTo>
                    <a:pt x="220" y="40"/>
                  </a:lnTo>
                  <a:lnTo>
                    <a:pt x="233" y="44"/>
                  </a:lnTo>
                  <a:lnTo>
                    <a:pt x="246" y="47"/>
                  </a:lnTo>
                  <a:lnTo>
                    <a:pt x="259" y="51"/>
                  </a:lnTo>
                  <a:lnTo>
                    <a:pt x="274" y="56"/>
                  </a:lnTo>
                  <a:lnTo>
                    <a:pt x="287" y="59"/>
                  </a:lnTo>
                  <a:lnTo>
                    <a:pt x="300" y="64"/>
                  </a:lnTo>
                  <a:lnTo>
                    <a:pt x="313" y="69"/>
                  </a:lnTo>
                  <a:lnTo>
                    <a:pt x="325" y="74"/>
                  </a:lnTo>
                  <a:lnTo>
                    <a:pt x="338" y="79"/>
                  </a:lnTo>
                  <a:lnTo>
                    <a:pt x="351" y="86"/>
                  </a:lnTo>
                  <a:lnTo>
                    <a:pt x="362" y="92"/>
                  </a:lnTo>
                  <a:lnTo>
                    <a:pt x="374" y="97"/>
                  </a:lnTo>
                  <a:lnTo>
                    <a:pt x="387" y="103"/>
                  </a:lnTo>
                  <a:lnTo>
                    <a:pt x="399" y="110"/>
                  </a:lnTo>
                  <a:lnTo>
                    <a:pt x="410" y="118"/>
                  </a:lnTo>
                  <a:lnTo>
                    <a:pt x="422" y="125"/>
                  </a:lnTo>
                  <a:lnTo>
                    <a:pt x="433" y="132"/>
                  </a:lnTo>
                  <a:lnTo>
                    <a:pt x="445" y="121"/>
                  </a:lnTo>
                  <a:lnTo>
                    <a:pt x="432" y="112"/>
                  </a:lnTo>
                  <a:lnTo>
                    <a:pt x="420" y="105"/>
                  </a:lnTo>
                  <a:lnTo>
                    <a:pt x="409" y="97"/>
                  </a:lnTo>
                  <a:lnTo>
                    <a:pt x="396" y="90"/>
                  </a:lnTo>
                  <a:lnTo>
                    <a:pt x="384" y="85"/>
                  </a:lnTo>
                  <a:lnTo>
                    <a:pt x="371" y="79"/>
                  </a:lnTo>
                  <a:lnTo>
                    <a:pt x="359" y="72"/>
                  </a:lnTo>
                  <a:lnTo>
                    <a:pt x="346" y="66"/>
                  </a:lnTo>
                  <a:lnTo>
                    <a:pt x="333" y="60"/>
                  </a:lnTo>
                  <a:lnTo>
                    <a:pt x="320" y="56"/>
                  </a:lnTo>
                  <a:lnTo>
                    <a:pt x="307" y="50"/>
                  </a:lnTo>
                  <a:lnTo>
                    <a:pt x="294" y="46"/>
                  </a:lnTo>
                  <a:lnTo>
                    <a:pt x="280" y="41"/>
                  </a:lnTo>
                  <a:lnTo>
                    <a:pt x="267" y="37"/>
                  </a:lnTo>
                  <a:lnTo>
                    <a:pt x="253" y="31"/>
                  </a:lnTo>
                  <a:lnTo>
                    <a:pt x="239" y="28"/>
                  </a:lnTo>
                  <a:lnTo>
                    <a:pt x="226" y="25"/>
                  </a:lnTo>
                  <a:lnTo>
                    <a:pt x="211" y="21"/>
                  </a:lnTo>
                  <a:lnTo>
                    <a:pt x="197" y="18"/>
                  </a:lnTo>
                  <a:lnTo>
                    <a:pt x="182" y="15"/>
                  </a:lnTo>
                  <a:lnTo>
                    <a:pt x="168" y="14"/>
                  </a:lnTo>
                  <a:lnTo>
                    <a:pt x="153" y="11"/>
                  </a:lnTo>
                  <a:lnTo>
                    <a:pt x="139" y="8"/>
                  </a:lnTo>
                  <a:lnTo>
                    <a:pt x="123" y="7"/>
                  </a:lnTo>
                  <a:lnTo>
                    <a:pt x="110" y="5"/>
                  </a:lnTo>
                  <a:lnTo>
                    <a:pt x="94" y="4"/>
                  </a:lnTo>
                  <a:lnTo>
                    <a:pt x="78" y="2"/>
                  </a:lnTo>
                  <a:lnTo>
                    <a:pt x="63" y="1"/>
                  </a:lnTo>
                  <a:lnTo>
                    <a:pt x="47" y="1"/>
                  </a:lnTo>
                  <a:lnTo>
                    <a:pt x="31" y="1"/>
                  </a:lnTo>
                  <a:lnTo>
                    <a:pt x="15" y="0"/>
                  </a:lnTo>
                  <a:lnTo>
                    <a:pt x="0" y="0"/>
                  </a:lnTo>
                  <a:lnTo>
                    <a:pt x="0" y="1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8" name="Freeform 144"/>
            <p:cNvSpPr>
              <a:spLocks/>
            </p:cNvSpPr>
            <p:nvPr/>
          </p:nvSpPr>
          <p:spPr bwMode="auto">
            <a:xfrm>
              <a:off x="4318" y="1848"/>
              <a:ext cx="408" cy="119"/>
            </a:xfrm>
            <a:custGeom>
              <a:avLst/>
              <a:gdLst>
                <a:gd name="T0" fmla="*/ 14 w 408"/>
                <a:gd name="T1" fmla="*/ 118 h 119"/>
                <a:gd name="T2" fmla="*/ 36 w 408"/>
                <a:gd name="T3" fmla="*/ 105 h 119"/>
                <a:gd name="T4" fmla="*/ 58 w 408"/>
                <a:gd name="T5" fmla="*/ 93 h 119"/>
                <a:gd name="T6" fmla="*/ 79 w 408"/>
                <a:gd name="T7" fmla="*/ 82 h 119"/>
                <a:gd name="T8" fmla="*/ 102 w 408"/>
                <a:gd name="T9" fmla="*/ 72 h 119"/>
                <a:gd name="T10" fmla="*/ 124 w 408"/>
                <a:gd name="T11" fmla="*/ 62 h 119"/>
                <a:gd name="T12" fmla="*/ 147 w 408"/>
                <a:gd name="T13" fmla="*/ 54 h 119"/>
                <a:gd name="T14" fmla="*/ 172 w 408"/>
                <a:gd name="T15" fmla="*/ 47 h 119"/>
                <a:gd name="T16" fmla="*/ 197 w 408"/>
                <a:gd name="T17" fmla="*/ 40 h 119"/>
                <a:gd name="T18" fmla="*/ 220 w 408"/>
                <a:gd name="T19" fmla="*/ 34 h 119"/>
                <a:gd name="T20" fmla="*/ 246 w 408"/>
                <a:gd name="T21" fmla="*/ 28 h 119"/>
                <a:gd name="T22" fmla="*/ 271 w 408"/>
                <a:gd name="T23" fmla="*/ 26 h 119"/>
                <a:gd name="T24" fmla="*/ 297 w 408"/>
                <a:gd name="T25" fmla="*/ 21 h 119"/>
                <a:gd name="T26" fmla="*/ 324 w 408"/>
                <a:gd name="T27" fmla="*/ 18 h 119"/>
                <a:gd name="T28" fmla="*/ 350 w 408"/>
                <a:gd name="T29" fmla="*/ 17 h 119"/>
                <a:gd name="T30" fmla="*/ 378 w 408"/>
                <a:gd name="T31" fmla="*/ 15 h 119"/>
                <a:gd name="T32" fmla="*/ 407 w 408"/>
                <a:gd name="T33" fmla="*/ 15 h 119"/>
                <a:gd name="T34" fmla="*/ 393 w 408"/>
                <a:gd name="T35" fmla="*/ 0 h 119"/>
                <a:gd name="T36" fmla="*/ 364 w 408"/>
                <a:gd name="T37" fmla="*/ 1 h 119"/>
                <a:gd name="T38" fmla="*/ 335 w 408"/>
                <a:gd name="T39" fmla="*/ 2 h 119"/>
                <a:gd name="T40" fmla="*/ 308 w 408"/>
                <a:gd name="T41" fmla="*/ 5 h 119"/>
                <a:gd name="T42" fmla="*/ 281 w 408"/>
                <a:gd name="T43" fmla="*/ 8 h 119"/>
                <a:gd name="T44" fmla="*/ 255 w 408"/>
                <a:gd name="T45" fmla="*/ 11 h 119"/>
                <a:gd name="T46" fmla="*/ 229 w 408"/>
                <a:gd name="T47" fmla="*/ 17 h 119"/>
                <a:gd name="T48" fmla="*/ 204 w 408"/>
                <a:gd name="T49" fmla="*/ 21 h 119"/>
                <a:gd name="T50" fmla="*/ 179 w 408"/>
                <a:gd name="T51" fmla="*/ 28 h 119"/>
                <a:gd name="T52" fmla="*/ 155 w 408"/>
                <a:gd name="T53" fmla="*/ 36 h 119"/>
                <a:gd name="T54" fmla="*/ 130 w 408"/>
                <a:gd name="T55" fmla="*/ 44 h 119"/>
                <a:gd name="T56" fmla="*/ 105 w 408"/>
                <a:gd name="T57" fmla="*/ 53 h 119"/>
                <a:gd name="T58" fmla="*/ 82 w 408"/>
                <a:gd name="T59" fmla="*/ 63 h 119"/>
                <a:gd name="T60" fmla="*/ 59 w 408"/>
                <a:gd name="T61" fmla="*/ 73 h 119"/>
                <a:gd name="T62" fmla="*/ 37 w 408"/>
                <a:gd name="T63" fmla="*/ 86 h 119"/>
                <a:gd name="T64" fmla="*/ 14 w 408"/>
                <a:gd name="T65" fmla="*/ 99 h 119"/>
                <a:gd name="T66" fmla="*/ 0 w 408"/>
                <a:gd name="T67" fmla="*/ 114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8"/>
                <a:gd name="T103" fmla="*/ 0 h 119"/>
                <a:gd name="T104" fmla="*/ 408 w 408"/>
                <a:gd name="T105" fmla="*/ 119 h 1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8" h="119">
                  <a:moveTo>
                    <a:pt x="17" y="109"/>
                  </a:moveTo>
                  <a:lnTo>
                    <a:pt x="14" y="118"/>
                  </a:lnTo>
                  <a:lnTo>
                    <a:pt x="24" y="111"/>
                  </a:lnTo>
                  <a:lnTo>
                    <a:pt x="36" y="105"/>
                  </a:lnTo>
                  <a:lnTo>
                    <a:pt x="46" y="99"/>
                  </a:lnTo>
                  <a:lnTo>
                    <a:pt x="58" y="93"/>
                  </a:lnTo>
                  <a:lnTo>
                    <a:pt x="69" y="88"/>
                  </a:lnTo>
                  <a:lnTo>
                    <a:pt x="79" y="82"/>
                  </a:lnTo>
                  <a:lnTo>
                    <a:pt x="91" y="76"/>
                  </a:lnTo>
                  <a:lnTo>
                    <a:pt x="102" y="72"/>
                  </a:lnTo>
                  <a:lnTo>
                    <a:pt x="114" y="67"/>
                  </a:lnTo>
                  <a:lnTo>
                    <a:pt x="124" y="62"/>
                  </a:lnTo>
                  <a:lnTo>
                    <a:pt x="137" y="59"/>
                  </a:lnTo>
                  <a:lnTo>
                    <a:pt x="147" y="54"/>
                  </a:lnTo>
                  <a:lnTo>
                    <a:pt x="160" y="50"/>
                  </a:lnTo>
                  <a:lnTo>
                    <a:pt x="172" y="47"/>
                  </a:lnTo>
                  <a:lnTo>
                    <a:pt x="184" y="43"/>
                  </a:lnTo>
                  <a:lnTo>
                    <a:pt x="197" y="40"/>
                  </a:lnTo>
                  <a:lnTo>
                    <a:pt x="208" y="37"/>
                  </a:lnTo>
                  <a:lnTo>
                    <a:pt x="220" y="34"/>
                  </a:lnTo>
                  <a:lnTo>
                    <a:pt x="233" y="31"/>
                  </a:lnTo>
                  <a:lnTo>
                    <a:pt x="246" y="28"/>
                  </a:lnTo>
                  <a:lnTo>
                    <a:pt x="258" y="27"/>
                  </a:lnTo>
                  <a:lnTo>
                    <a:pt x="271" y="26"/>
                  </a:lnTo>
                  <a:lnTo>
                    <a:pt x="284" y="23"/>
                  </a:lnTo>
                  <a:lnTo>
                    <a:pt x="297" y="21"/>
                  </a:lnTo>
                  <a:lnTo>
                    <a:pt x="310" y="20"/>
                  </a:lnTo>
                  <a:lnTo>
                    <a:pt x="324" y="18"/>
                  </a:lnTo>
                  <a:lnTo>
                    <a:pt x="337" y="17"/>
                  </a:lnTo>
                  <a:lnTo>
                    <a:pt x="350" y="17"/>
                  </a:lnTo>
                  <a:lnTo>
                    <a:pt x="365" y="15"/>
                  </a:lnTo>
                  <a:lnTo>
                    <a:pt x="378" y="15"/>
                  </a:lnTo>
                  <a:lnTo>
                    <a:pt x="393" y="15"/>
                  </a:lnTo>
                  <a:lnTo>
                    <a:pt x="407" y="15"/>
                  </a:lnTo>
                  <a:lnTo>
                    <a:pt x="407" y="0"/>
                  </a:lnTo>
                  <a:lnTo>
                    <a:pt x="393" y="0"/>
                  </a:lnTo>
                  <a:lnTo>
                    <a:pt x="378" y="1"/>
                  </a:lnTo>
                  <a:lnTo>
                    <a:pt x="364" y="1"/>
                  </a:lnTo>
                  <a:lnTo>
                    <a:pt x="349" y="1"/>
                  </a:lnTo>
                  <a:lnTo>
                    <a:pt x="335" y="2"/>
                  </a:lnTo>
                  <a:lnTo>
                    <a:pt x="321" y="4"/>
                  </a:lnTo>
                  <a:lnTo>
                    <a:pt x="308" y="5"/>
                  </a:lnTo>
                  <a:lnTo>
                    <a:pt x="294" y="7"/>
                  </a:lnTo>
                  <a:lnTo>
                    <a:pt x="281" y="8"/>
                  </a:lnTo>
                  <a:lnTo>
                    <a:pt x="268" y="10"/>
                  </a:lnTo>
                  <a:lnTo>
                    <a:pt x="255" y="11"/>
                  </a:lnTo>
                  <a:lnTo>
                    <a:pt x="242" y="14"/>
                  </a:lnTo>
                  <a:lnTo>
                    <a:pt x="229" y="17"/>
                  </a:lnTo>
                  <a:lnTo>
                    <a:pt x="217" y="20"/>
                  </a:lnTo>
                  <a:lnTo>
                    <a:pt x="204" y="21"/>
                  </a:lnTo>
                  <a:lnTo>
                    <a:pt x="191" y="26"/>
                  </a:lnTo>
                  <a:lnTo>
                    <a:pt x="179" y="28"/>
                  </a:lnTo>
                  <a:lnTo>
                    <a:pt x="166" y="31"/>
                  </a:lnTo>
                  <a:lnTo>
                    <a:pt x="155" y="36"/>
                  </a:lnTo>
                  <a:lnTo>
                    <a:pt x="142" y="40"/>
                  </a:lnTo>
                  <a:lnTo>
                    <a:pt x="130" y="44"/>
                  </a:lnTo>
                  <a:lnTo>
                    <a:pt x="118" y="49"/>
                  </a:lnTo>
                  <a:lnTo>
                    <a:pt x="105" y="53"/>
                  </a:lnTo>
                  <a:lnTo>
                    <a:pt x="94" y="59"/>
                  </a:lnTo>
                  <a:lnTo>
                    <a:pt x="82" y="63"/>
                  </a:lnTo>
                  <a:lnTo>
                    <a:pt x="72" y="69"/>
                  </a:lnTo>
                  <a:lnTo>
                    <a:pt x="59" y="73"/>
                  </a:lnTo>
                  <a:lnTo>
                    <a:pt x="47" y="80"/>
                  </a:lnTo>
                  <a:lnTo>
                    <a:pt x="37" y="86"/>
                  </a:lnTo>
                  <a:lnTo>
                    <a:pt x="26" y="92"/>
                  </a:lnTo>
                  <a:lnTo>
                    <a:pt x="14" y="99"/>
                  </a:lnTo>
                  <a:lnTo>
                    <a:pt x="2" y="105"/>
                  </a:lnTo>
                  <a:lnTo>
                    <a:pt x="0" y="114"/>
                  </a:lnTo>
                  <a:lnTo>
                    <a:pt x="17" y="109"/>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599" name="Freeform 145"/>
            <p:cNvSpPr>
              <a:spLocks/>
            </p:cNvSpPr>
            <p:nvPr/>
          </p:nvSpPr>
          <p:spPr bwMode="auto">
            <a:xfrm>
              <a:off x="4318" y="1958"/>
              <a:ext cx="37" cy="55"/>
            </a:xfrm>
            <a:custGeom>
              <a:avLst/>
              <a:gdLst>
                <a:gd name="T0" fmla="*/ 36 w 37"/>
                <a:gd name="T1" fmla="*/ 48 h 55"/>
                <a:gd name="T2" fmla="*/ 36 w 37"/>
                <a:gd name="T3" fmla="*/ 50 h 55"/>
                <a:gd name="T4" fmla="*/ 17 w 37"/>
                <a:gd name="T5" fmla="*/ 0 h 55"/>
                <a:gd name="T6" fmla="*/ 0 w 37"/>
                <a:gd name="T7" fmla="*/ 4 h 55"/>
                <a:gd name="T8" fmla="*/ 17 w 37"/>
                <a:gd name="T9" fmla="*/ 53 h 55"/>
                <a:gd name="T10" fmla="*/ 19 w 37"/>
                <a:gd name="T11" fmla="*/ 54 h 55"/>
                <a:gd name="T12" fmla="*/ 36 w 37"/>
                <a:gd name="T13" fmla="*/ 48 h 55"/>
                <a:gd name="T14" fmla="*/ 0 60000 65536"/>
                <a:gd name="T15" fmla="*/ 0 60000 65536"/>
                <a:gd name="T16" fmla="*/ 0 60000 65536"/>
                <a:gd name="T17" fmla="*/ 0 60000 65536"/>
                <a:gd name="T18" fmla="*/ 0 60000 65536"/>
                <a:gd name="T19" fmla="*/ 0 60000 65536"/>
                <a:gd name="T20" fmla="*/ 0 60000 65536"/>
                <a:gd name="T21" fmla="*/ 0 w 37"/>
                <a:gd name="T22" fmla="*/ 0 h 55"/>
                <a:gd name="T23" fmla="*/ 37 w 3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55">
                  <a:moveTo>
                    <a:pt x="36" y="48"/>
                  </a:moveTo>
                  <a:lnTo>
                    <a:pt x="36" y="50"/>
                  </a:lnTo>
                  <a:lnTo>
                    <a:pt x="17" y="0"/>
                  </a:lnTo>
                  <a:lnTo>
                    <a:pt x="0" y="4"/>
                  </a:lnTo>
                  <a:lnTo>
                    <a:pt x="17" y="53"/>
                  </a:lnTo>
                  <a:lnTo>
                    <a:pt x="19" y="54"/>
                  </a:lnTo>
                  <a:lnTo>
                    <a:pt x="36" y="4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0" name="Freeform 146"/>
            <p:cNvSpPr>
              <a:spLocks/>
            </p:cNvSpPr>
            <p:nvPr/>
          </p:nvSpPr>
          <p:spPr bwMode="auto">
            <a:xfrm>
              <a:off x="4337" y="2009"/>
              <a:ext cx="47" cy="65"/>
            </a:xfrm>
            <a:custGeom>
              <a:avLst/>
              <a:gdLst>
                <a:gd name="T0" fmla="*/ 45 w 47"/>
                <a:gd name="T1" fmla="*/ 53 h 65"/>
                <a:gd name="T2" fmla="*/ 45 w 47"/>
                <a:gd name="T3" fmla="*/ 54 h 65"/>
                <a:gd name="T4" fmla="*/ 16 w 47"/>
                <a:gd name="T5" fmla="*/ 0 h 65"/>
                <a:gd name="T6" fmla="*/ 0 w 47"/>
                <a:gd name="T7" fmla="*/ 5 h 65"/>
                <a:gd name="T8" fmla="*/ 29 w 47"/>
                <a:gd name="T9" fmla="*/ 60 h 65"/>
                <a:gd name="T10" fmla="*/ 30 w 47"/>
                <a:gd name="T11" fmla="*/ 61 h 65"/>
                <a:gd name="T12" fmla="*/ 29 w 47"/>
                <a:gd name="T13" fmla="*/ 60 h 65"/>
                <a:gd name="T14" fmla="*/ 32 w 47"/>
                <a:gd name="T15" fmla="*/ 63 h 65"/>
                <a:gd name="T16" fmla="*/ 34 w 47"/>
                <a:gd name="T17" fmla="*/ 64 h 65"/>
                <a:gd name="T18" fmla="*/ 37 w 47"/>
                <a:gd name="T19" fmla="*/ 64 h 65"/>
                <a:gd name="T20" fmla="*/ 40 w 47"/>
                <a:gd name="T21" fmla="*/ 64 h 65"/>
                <a:gd name="T22" fmla="*/ 43 w 47"/>
                <a:gd name="T23" fmla="*/ 63 h 65"/>
                <a:gd name="T24" fmla="*/ 45 w 47"/>
                <a:gd name="T25" fmla="*/ 60 h 65"/>
                <a:gd name="T26" fmla="*/ 46 w 47"/>
                <a:gd name="T27" fmla="*/ 57 h 65"/>
                <a:gd name="T28" fmla="*/ 45 w 47"/>
                <a:gd name="T29" fmla="*/ 54 h 65"/>
                <a:gd name="T30" fmla="*/ 45 w 47"/>
                <a:gd name="T31" fmla="*/ 53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
                <a:gd name="T49" fmla="*/ 0 h 65"/>
                <a:gd name="T50" fmla="*/ 47 w 47"/>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 h="65">
                  <a:moveTo>
                    <a:pt x="45" y="53"/>
                  </a:moveTo>
                  <a:lnTo>
                    <a:pt x="45" y="54"/>
                  </a:lnTo>
                  <a:lnTo>
                    <a:pt x="16" y="0"/>
                  </a:lnTo>
                  <a:lnTo>
                    <a:pt x="0" y="5"/>
                  </a:lnTo>
                  <a:lnTo>
                    <a:pt x="29" y="60"/>
                  </a:lnTo>
                  <a:lnTo>
                    <a:pt x="30" y="61"/>
                  </a:lnTo>
                  <a:lnTo>
                    <a:pt x="29" y="60"/>
                  </a:lnTo>
                  <a:lnTo>
                    <a:pt x="32" y="63"/>
                  </a:lnTo>
                  <a:lnTo>
                    <a:pt x="34" y="64"/>
                  </a:lnTo>
                  <a:lnTo>
                    <a:pt x="37" y="64"/>
                  </a:lnTo>
                  <a:lnTo>
                    <a:pt x="40" y="64"/>
                  </a:lnTo>
                  <a:lnTo>
                    <a:pt x="43" y="63"/>
                  </a:lnTo>
                  <a:lnTo>
                    <a:pt x="45" y="60"/>
                  </a:lnTo>
                  <a:lnTo>
                    <a:pt x="46" y="57"/>
                  </a:lnTo>
                  <a:lnTo>
                    <a:pt x="45" y="54"/>
                  </a:lnTo>
                  <a:lnTo>
                    <a:pt x="45" y="53"/>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1" name="Freeform 147"/>
            <p:cNvSpPr>
              <a:spLocks/>
            </p:cNvSpPr>
            <p:nvPr/>
          </p:nvSpPr>
          <p:spPr bwMode="auto">
            <a:xfrm>
              <a:off x="4367" y="2061"/>
              <a:ext cx="46" cy="47"/>
            </a:xfrm>
            <a:custGeom>
              <a:avLst/>
              <a:gdLst>
                <a:gd name="T0" fmla="*/ 30 w 46"/>
                <a:gd name="T1" fmla="*/ 32 h 47"/>
                <a:gd name="T2" fmla="*/ 44 w 46"/>
                <a:gd name="T3" fmla="*/ 34 h 47"/>
                <a:gd name="T4" fmla="*/ 14 w 46"/>
                <a:gd name="T5" fmla="*/ 0 h 47"/>
                <a:gd name="T6" fmla="*/ 0 w 46"/>
                <a:gd name="T7" fmla="*/ 8 h 47"/>
                <a:gd name="T8" fmla="*/ 27 w 46"/>
                <a:gd name="T9" fmla="*/ 43 h 47"/>
                <a:gd name="T10" fmla="*/ 41 w 46"/>
                <a:gd name="T11" fmla="*/ 45 h 47"/>
                <a:gd name="T12" fmla="*/ 27 w 46"/>
                <a:gd name="T13" fmla="*/ 43 h 47"/>
                <a:gd name="T14" fmla="*/ 30 w 46"/>
                <a:gd name="T15" fmla="*/ 45 h 47"/>
                <a:gd name="T16" fmla="*/ 35 w 46"/>
                <a:gd name="T17" fmla="*/ 46 h 47"/>
                <a:gd name="T18" fmla="*/ 38 w 46"/>
                <a:gd name="T19" fmla="*/ 46 h 47"/>
                <a:gd name="T20" fmla="*/ 41 w 46"/>
                <a:gd name="T21" fmla="*/ 45 h 47"/>
                <a:gd name="T22" fmla="*/ 44 w 46"/>
                <a:gd name="T23" fmla="*/ 43 h 47"/>
                <a:gd name="T24" fmla="*/ 45 w 46"/>
                <a:gd name="T25" fmla="*/ 40 h 47"/>
                <a:gd name="T26" fmla="*/ 45 w 46"/>
                <a:gd name="T27" fmla="*/ 37 h 47"/>
                <a:gd name="T28" fmla="*/ 44 w 46"/>
                <a:gd name="T29" fmla="*/ 34 h 47"/>
                <a:gd name="T30" fmla="*/ 30 w 46"/>
                <a:gd name="T31" fmla="*/ 32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47"/>
                <a:gd name="T50" fmla="*/ 46 w 46"/>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47">
                  <a:moveTo>
                    <a:pt x="30" y="32"/>
                  </a:moveTo>
                  <a:lnTo>
                    <a:pt x="44" y="34"/>
                  </a:lnTo>
                  <a:lnTo>
                    <a:pt x="14" y="0"/>
                  </a:lnTo>
                  <a:lnTo>
                    <a:pt x="0" y="8"/>
                  </a:lnTo>
                  <a:lnTo>
                    <a:pt x="27" y="43"/>
                  </a:lnTo>
                  <a:lnTo>
                    <a:pt x="41" y="45"/>
                  </a:lnTo>
                  <a:lnTo>
                    <a:pt x="27" y="43"/>
                  </a:lnTo>
                  <a:lnTo>
                    <a:pt x="30" y="45"/>
                  </a:lnTo>
                  <a:lnTo>
                    <a:pt x="35" y="46"/>
                  </a:lnTo>
                  <a:lnTo>
                    <a:pt x="38" y="46"/>
                  </a:lnTo>
                  <a:lnTo>
                    <a:pt x="41" y="45"/>
                  </a:lnTo>
                  <a:lnTo>
                    <a:pt x="44" y="43"/>
                  </a:lnTo>
                  <a:lnTo>
                    <a:pt x="45" y="40"/>
                  </a:lnTo>
                  <a:lnTo>
                    <a:pt x="45" y="37"/>
                  </a:lnTo>
                  <a:lnTo>
                    <a:pt x="44" y="34"/>
                  </a:lnTo>
                  <a:lnTo>
                    <a:pt x="30" y="32"/>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2" name="Freeform 148"/>
            <p:cNvSpPr>
              <a:spLocks/>
            </p:cNvSpPr>
            <p:nvPr/>
          </p:nvSpPr>
          <p:spPr bwMode="auto">
            <a:xfrm>
              <a:off x="3976" y="2448"/>
              <a:ext cx="554" cy="631"/>
            </a:xfrm>
            <a:custGeom>
              <a:avLst/>
              <a:gdLst>
                <a:gd name="T0" fmla="*/ 531 w 554"/>
                <a:gd name="T1" fmla="*/ 552 h 631"/>
                <a:gd name="T2" fmla="*/ 533 w 554"/>
                <a:gd name="T3" fmla="*/ 497 h 631"/>
                <a:gd name="T4" fmla="*/ 494 w 554"/>
                <a:gd name="T5" fmla="*/ 482 h 631"/>
                <a:gd name="T6" fmla="*/ 456 w 554"/>
                <a:gd name="T7" fmla="*/ 465 h 631"/>
                <a:gd name="T8" fmla="*/ 421 w 554"/>
                <a:gd name="T9" fmla="*/ 446 h 631"/>
                <a:gd name="T10" fmla="*/ 388 w 554"/>
                <a:gd name="T11" fmla="*/ 424 h 631"/>
                <a:gd name="T12" fmla="*/ 356 w 554"/>
                <a:gd name="T13" fmla="*/ 401 h 631"/>
                <a:gd name="T14" fmla="*/ 327 w 554"/>
                <a:gd name="T15" fmla="*/ 376 h 631"/>
                <a:gd name="T16" fmla="*/ 299 w 554"/>
                <a:gd name="T17" fmla="*/ 350 h 631"/>
                <a:gd name="T18" fmla="*/ 275 w 554"/>
                <a:gd name="T19" fmla="*/ 321 h 631"/>
                <a:gd name="T20" fmla="*/ 253 w 554"/>
                <a:gd name="T21" fmla="*/ 291 h 631"/>
                <a:gd name="T22" fmla="*/ 234 w 554"/>
                <a:gd name="T23" fmla="*/ 260 h 631"/>
                <a:gd name="T24" fmla="*/ 218 w 554"/>
                <a:gd name="T25" fmla="*/ 227 h 631"/>
                <a:gd name="T26" fmla="*/ 205 w 554"/>
                <a:gd name="T27" fmla="*/ 192 h 631"/>
                <a:gd name="T28" fmla="*/ 195 w 554"/>
                <a:gd name="T29" fmla="*/ 156 h 631"/>
                <a:gd name="T30" fmla="*/ 188 w 554"/>
                <a:gd name="T31" fmla="*/ 118 h 631"/>
                <a:gd name="T32" fmla="*/ 185 w 554"/>
                <a:gd name="T33" fmla="*/ 81 h 631"/>
                <a:gd name="T34" fmla="*/ 185 w 554"/>
                <a:gd name="T35" fmla="*/ 50 h 631"/>
                <a:gd name="T36" fmla="*/ 184 w 554"/>
                <a:gd name="T37" fmla="*/ 37 h 631"/>
                <a:gd name="T38" fmla="*/ 185 w 554"/>
                <a:gd name="T39" fmla="*/ 27 h 631"/>
                <a:gd name="T40" fmla="*/ 186 w 554"/>
                <a:gd name="T41" fmla="*/ 13 h 631"/>
                <a:gd name="T42" fmla="*/ 136 w 554"/>
                <a:gd name="T43" fmla="*/ 0 h 631"/>
                <a:gd name="T44" fmla="*/ 4 w 554"/>
                <a:gd name="T45" fmla="*/ 17 h 631"/>
                <a:gd name="T46" fmla="*/ 1 w 554"/>
                <a:gd name="T47" fmla="*/ 34 h 631"/>
                <a:gd name="T48" fmla="*/ 0 w 554"/>
                <a:gd name="T49" fmla="*/ 40 h 631"/>
                <a:gd name="T50" fmla="*/ 0 w 554"/>
                <a:gd name="T51" fmla="*/ 43 h 631"/>
                <a:gd name="T52" fmla="*/ 0 w 554"/>
                <a:gd name="T53" fmla="*/ 53 h 631"/>
                <a:gd name="T54" fmla="*/ 2 w 554"/>
                <a:gd name="T55" fmla="*/ 104 h 631"/>
                <a:gd name="T56" fmla="*/ 8 w 554"/>
                <a:gd name="T57" fmla="*/ 152 h 631"/>
                <a:gd name="T58" fmla="*/ 18 w 554"/>
                <a:gd name="T59" fmla="*/ 200 h 631"/>
                <a:gd name="T60" fmla="*/ 33 w 554"/>
                <a:gd name="T61" fmla="*/ 244 h 631"/>
                <a:gd name="T62" fmla="*/ 52 w 554"/>
                <a:gd name="T63" fmla="*/ 288 h 631"/>
                <a:gd name="T64" fmla="*/ 73 w 554"/>
                <a:gd name="T65" fmla="*/ 330 h 631"/>
                <a:gd name="T66" fmla="*/ 99 w 554"/>
                <a:gd name="T67" fmla="*/ 369 h 631"/>
                <a:gd name="T68" fmla="*/ 127 w 554"/>
                <a:gd name="T69" fmla="*/ 407 h 631"/>
                <a:gd name="T70" fmla="*/ 160 w 554"/>
                <a:gd name="T71" fmla="*/ 443 h 631"/>
                <a:gd name="T72" fmla="*/ 195 w 554"/>
                <a:gd name="T73" fmla="*/ 476 h 631"/>
                <a:gd name="T74" fmla="*/ 233 w 554"/>
                <a:gd name="T75" fmla="*/ 508 h 631"/>
                <a:gd name="T76" fmla="*/ 273 w 554"/>
                <a:gd name="T77" fmla="*/ 537 h 631"/>
                <a:gd name="T78" fmla="*/ 317 w 554"/>
                <a:gd name="T79" fmla="*/ 565 h 631"/>
                <a:gd name="T80" fmla="*/ 363 w 554"/>
                <a:gd name="T81" fmla="*/ 588 h 631"/>
                <a:gd name="T82" fmla="*/ 411 w 554"/>
                <a:gd name="T83" fmla="*/ 610 h 631"/>
                <a:gd name="T84" fmla="*/ 460 w 554"/>
                <a:gd name="T85" fmla="*/ 630 h 6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4"/>
                <a:gd name="T130" fmla="*/ 0 h 631"/>
                <a:gd name="T131" fmla="*/ 554 w 554"/>
                <a:gd name="T132" fmla="*/ 631 h 63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4" h="631">
                  <a:moveTo>
                    <a:pt x="498" y="592"/>
                  </a:moveTo>
                  <a:lnTo>
                    <a:pt x="531" y="552"/>
                  </a:lnTo>
                  <a:lnTo>
                    <a:pt x="553" y="504"/>
                  </a:lnTo>
                  <a:lnTo>
                    <a:pt x="533" y="497"/>
                  </a:lnTo>
                  <a:lnTo>
                    <a:pt x="512" y="489"/>
                  </a:lnTo>
                  <a:lnTo>
                    <a:pt x="494" y="482"/>
                  </a:lnTo>
                  <a:lnTo>
                    <a:pt x="475" y="474"/>
                  </a:lnTo>
                  <a:lnTo>
                    <a:pt x="456" y="465"/>
                  </a:lnTo>
                  <a:lnTo>
                    <a:pt x="439" y="455"/>
                  </a:lnTo>
                  <a:lnTo>
                    <a:pt x="421" y="446"/>
                  </a:lnTo>
                  <a:lnTo>
                    <a:pt x="404" y="434"/>
                  </a:lnTo>
                  <a:lnTo>
                    <a:pt x="388" y="424"/>
                  </a:lnTo>
                  <a:lnTo>
                    <a:pt x="370" y="413"/>
                  </a:lnTo>
                  <a:lnTo>
                    <a:pt x="356" y="401"/>
                  </a:lnTo>
                  <a:lnTo>
                    <a:pt x="341" y="389"/>
                  </a:lnTo>
                  <a:lnTo>
                    <a:pt x="327" y="376"/>
                  </a:lnTo>
                  <a:lnTo>
                    <a:pt x="313" y="363"/>
                  </a:lnTo>
                  <a:lnTo>
                    <a:pt x="299" y="350"/>
                  </a:lnTo>
                  <a:lnTo>
                    <a:pt x="286" y="336"/>
                  </a:lnTo>
                  <a:lnTo>
                    <a:pt x="275" y="321"/>
                  </a:lnTo>
                  <a:lnTo>
                    <a:pt x="263" y="307"/>
                  </a:lnTo>
                  <a:lnTo>
                    <a:pt x="253" y="291"/>
                  </a:lnTo>
                  <a:lnTo>
                    <a:pt x="244" y="276"/>
                  </a:lnTo>
                  <a:lnTo>
                    <a:pt x="234" y="260"/>
                  </a:lnTo>
                  <a:lnTo>
                    <a:pt x="226" y="243"/>
                  </a:lnTo>
                  <a:lnTo>
                    <a:pt x="218" y="227"/>
                  </a:lnTo>
                  <a:lnTo>
                    <a:pt x="211" y="210"/>
                  </a:lnTo>
                  <a:lnTo>
                    <a:pt x="205" y="192"/>
                  </a:lnTo>
                  <a:lnTo>
                    <a:pt x="199" y="175"/>
                  </a:lnTo>
                  <a:lnTo>
                    <a:pt x="195" y="156"/>
                  </a:lnTo>
                  <a:lnTo>
                    <a:pt x="191" y="139"/>
                  </a:lnTo>
                  <a:lnTo>
                    <a:pt x="188" y="118"/>
                  </a:lnTo>
                  <a:lnTo>
                    <a:pt x="186" y="100"/>
                  </a:lnTo>
                  <a:lnTo>
                    <a:pt x="185" y="81"/>
                  </a:lnTo>
                  <a:lnTo>
                    <a:pt x="185" y="60"/>
                  </a:lnTo>
                  <a:lnTo>
                    <a:pt x="185" y="50"/>
                  </a:lnTo>
                  <a:lnTo>
                    <a:pt x="184" y="43"/>
                  </a:lnTo>
                  <a:lnTo>
                    <a:pt x="184" y="37"/>
                  </a:lnTo>
                  <a:lnTo>
                    <a:pt x="184" y="31"/>
                  </a:lnTo>
                  <a:lnTo>
                    <a:pt x="185" y="27"/>
                  </a:lnTo>
                  <a:lnTo>
                    <a:pt x="185" y="20"/>
                  </a:lnTo>
                  <a:lnTo>
                    <a:pt x="186" y="13"/>
                  </a:lnTo>
                  <a:lnTo>
                    <a:pt x="188" y="4"/>
                  </a:lnTo>
                  <a:lnTo>
                    <a:pt x="136" y="0"/>
                  </a:lnTo>
                  <a:lnTo>
                    <a:pt x="63" y="5"/>
                  </a:lnTo>
                  <a:lnTo>
                    <a:pt x="4" y="17"/>
                  </a:lnTo>
                  <a:lnTo>
                    <a:pt x="2" y="28"/>
                  </a:lnTo>
                  <a:lnTo>
                    <a:pt x="1" y="34"/>
                  </a:lnTo>
                  <a:lnTo>
                    <a:pt x="1" y="39"/>
                  </a:lnTo>
                  <a:lnTo>
                    <a:pt x="0" y="40"/>
                  </a:lnTo>
                  <a:lnTo>
                    <a:pt x="0" y="42"/>
                  </a:lnTo>
                  <a:lnTo>
                    <a:pt x="0" y="43"/>
                  </a:lnTo>
                  <a:lnTo>
                    <a:pt x="0" y="47"/>
                  </a:lnTo>
                  <a:lnTo>
                    <a:pt x="0" y="53"/>
                  </a:lnTo>
                  <a:lnTo>
                    <a:pt x="0" y="79"/>
                  </a:lnTo>
                  <a:lnTo>
                    <a:pt x="2" y="104"/>
                  </a:lnTo>
                  <a:lnTo>
                    <a:pt x="4" y="129"/>
                  </a:lnTo>
                  <a:lnTo>
                    <a:pt x="8" y="152"/>
                  </a:lnTo>
                  <a:lnTo>
                    <a:pt x="13" y="175"/>
                  </a:lnTo>
                  <a:lnTo>
                    <a:pt x="18" y="200"/>
                  </a:lnTo>
                  <a:lnTo>
                    <a:pt x="26" y="221"/>
                  </a:lnTo>
                  <a:lnTo>
                    <a:pt x="33" y="244"/>
                  </a:lnTo>
                  <a:lnTo>
                    <a:pt x="42" y="266"/>
                  </a:lnTo>
                  <a:lnTo>
                    <a:pt x="52" y="288"/>
                  </a:lnTo>
                  <a:lnTo>
                    <a:pt x="62" y="308"/>
                  </a:lnTo>
                  <a:lnTo>
                    <a:pt x="73" y="330"/>
                  </a:lnTo>
                  <a:lnTo>
                    <a:pt x="86" y="349"/>
                  </a:lnTo>
                  <a:lnTo>
                    <a:pt x="99" y="369"/>
                  </a:lnTo>
                  <a:lnTo>
                    <a:pt x="113" y="388"/>
                  </a:lnTo>
                  <a:lnTo>
                    <a:pt x="127" y="407"/>
                  </a:lnTo>
                  <a:lnTo>
                    <a:pt x="143" y="424"/>
                  </a:lnTo>
                  <a:lnTo>
                    <a:pt x="160" y="443"/>
                  </a:lnTo>
                  <a:lnTo>
                    <a:pt x="176" y="460"/>
                  </a:lnTo>
                  <a:lnTo>
                    <a:pt x="195" y="476"/>
                  </a:lnTo>
                  <a:lnTo>
                    <a:pt x="213" y="492"/>
                  </a:lnTo>
                  <a:lnTo>
                    <a:pt x="233" y="508"/>
                  </a:lnTo>
                  <a:lnTo>
                    <a:pt x="252" y="523"/>
                  </a:lnTo>
                  <a:lnTo>
                    <a:pt x="273" y="537"/>
                  </a:lnTo>
                  <a:lnTo>
                    <a:pt x="295" y="552"/>
                  </a:lnTo>
                  <a:lnTo>
                    <a:pt x="317" y="565"/>
                  </a:lnTo>
                  <a:lnTo>
                    <a:pt x="340" y="576"/>
                  </a:lnTo>
                  <a:lnTo>
                    <a:pt x="363" y="588"/>
                  </a:lnTo>
                  <a:lnTo>
                    <a:pt x="386" y="600"/>
                  </a:lnTo>
                  <a:lnTo>
                    <a:pt x="411" y="610"/>
                  </a:lnTo>
                  <a:lnTo>
                    <a:pt x="436" y="621"/>
                  </a:lnTo>
                  <a:lnTo>
                    <a:pt x="460" y="630"/>
                  </a:lnTo>
                  <a:lnTo>
                    <a:pt x="498" y="592"/>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3" name="Freeform 149"/>
            <p:cNvSpPr>
              <a:spLocks/>
            </p:cNvSpPr>
            <p:nvPr/>
          </p:nvSpPr>
          <p:spPr bwMode="auto">
            <a:xfrm>
              <a:off x="4467" y="2992"/>
              <a:ext cx="49" cy="54"/>
            </a:xfrm>
            <a:custGeom>
              <a:avLst/>
              <a:gdLst>
                <a:gd name="T0" fmla="*/ 32 w 49"/>
                <a:gd name="T1" fmla="*/ 4 h 54"/>
                <a:gd name="T2" fmla="*/ 32 w 49"/>
                <a:gd name="T3" fmla="*/ 2 h 54"/>
                <a:gd name="T4" fmla="*/ 0 w 49"/>
                <a:gd name="T5" fmla="*/ 44 h 54"/>
                <a:gd name="T6" fmla="*/ 14 w 49"/>
                <a:gd name="T7" fmla="*/ 53 h 54"/>
                <a:gd name="T8" fmla="*/ 47 w 49"/>
                <a:gd name="T9" fmla="*/ 11 h 54"/>
                <a:gd name="T10" fmla="*/ 48 w 49"/>
                <a:gd name="T11" fmla="*/ 10 h 54"/>
                <a:gd name="T12" fmla="*/ 47 w 49"/>
                <a:gd name="T13" fmla="*/ 11 h 54"/>
                <a:gd name="T14" fmla="*/ 48 w 49"/>
                <a:gd name="T15" fmla="*/ 8 h 54"/>
                <a:gd name="T16" fmla="*/ 48 w 49"/>
                <a:gd name="T17" fmla="*/ 5 h 54"/>
                <a:gd name="T18" fmla="*/ 47 w 49"/>
                <a:gd name="T19" fmla="*/ 2 h 54"/>
                <a:gd name="T20" fmla="*/ 45 w 49"/>
                <a:gd name="T21" fmla="*/ 1 h 54"/>
                <a:gd name="T22" fmla="*/ 42 w 49"/>
                <a:gd name="T23" fmla="*/ 0 h 54"/>
                <a:gd name="T24" fmla="*/ 39 w 49"/>
                <a:gd name="T25" fmla="*/ 0 h 54"/>
                <a:gd name="T26" fmla="*/ 35 w 49"/>
                <a:gd name="T27" fmla="*/ 1 h 54"/>
                <a:gd name="T28" fmla="*/ 32 w 49"/>
                <a:gd name="T29" fmla="*/ 2 h 54"/>
                <a:gd name="T30" fmla="*/ 32 w 49"/>
                <a:gd name="T31" fmla="*/ 4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
                <a:gd name="T49" fmla="*/ 0 h 54"/>
                <a:gd name="T50" fmla="*/ 49 w 49"/>
                <a:gd name="T51" fmla="*/ 54 h 5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 h="54">
                  <a:moveTo>
                    <a:pt x="32" y="4"/>
                  </a:moveTo>
                  <a:lnTo>
                    <a:pt x="32" y="2"/>
                  </a:lnTo>
                  <a:lnTo>
                    <a:pt x="0" y="44"/>
                  </a:lnTo>
                  <a:lnTo>
                    <a:pt x="14" y="53"/>
                  </a:lnTo>
                  <a:lnTo>
                    <a:pt x="47" y="11"/>
                  </a:lnTo>
                  <a:lnTo>
                    <a:pt x="48" y="10"/>
                  </a:lnTo>
                  <a:lnTo>
                    <a:pt x="47" y="11"/>
                  </a:lnTo>
                  <a:lnTo>
                    <a:pt x="48" y="8"/>
                  </a:lnTo>
                  <a:lnTo>
                    <a:pt x="48" y="5"/>
                  </a:lnTo>
                  <a:lnTo>
                    <a:pt x="47" y="2"/>
                  </a:lnTo>
                  <a:lnTo>
                    <a:pt x="45" y="1"/>
                  </a:lnTo>
                  <a:lnTo>
                    <a:pt x="42" y="0"/>
                  </a:lnTo>
                  <a:lnTo>
                    <a:pt x="39" y="0"/>
                  </a:lnTo>
                  <a:lnTo>
                    <a:pt x="35" y="1"/>
                  </a:lnTo>
                  <a:lnTo>
                    <a:pt x="32" y="2"/>
                  </a:lnTo>
                  <a:lnTo>
                    <a:pt x="32" y="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4" name="Freeform 150"/>
            <p:cNvSpPr>
              <a:spLocks/>
            </p:cNvSpPr>
            <p:nvPr/>
          </p:nvSpPr>
          <p:spPr bwMode="auto">
            <a:xfrm>
              <a:off x="4498" y="2945"/>
              <a:ext cx="41" cy="59"/>
            </a:xfrm>
            <a:custGeom>
              <a:avLst/>
              <a:gdLst>
                <a:gd name="T0" fmla="*/ 27 w 41"/>
                <a:gd name="T1" fmla="*/ 14 h 59"/>
                <a:gd name="T2" fmla="*/ 23 w 41"/>
                <a:gd name="T3" fmla="*/ 4 h 59"/>
                <a:gd name="T4" fmla="*/ 0 w 41"/>
                <a:gd name="T5" fmla="*/ 52 h 59"/>
                <a:gd name="T6" fmla="*/ 17 w 41"/>
                <a:gd name="T7" fmla="*/ 58 h 59"/>
                <a:gd name="T8" fmla="*/ 39 w 41"/>
                <a:gd name="T9" fmla="*/ 10 h 59"/>
                <a:gd name="T10" fmla="*/ 34 w 41"/>
                <a:gd name="T11" fmla="*/ 0 h 59"/>
                <a:gd name="T12" fmla="*/ 39 w 41"/>
                <a:gd name="T13" fmla="*/ 10 h 59"/>
                <a:gd name="T14" fmla="*/ 40 w 41"/>
                <a:gd name="T15" fmla="*/ 7 h 59"/>
                <a:gd name="T16" fmla="*/ 39 w 41"/>
                <a:gd name="T17" fmla="*/ 4 h 59"/>
                <a:gd name="T18" fmla="*/ 37 w 41"/>
                <a:gd name="T19" fmla="*/ 2 h 59"/>
                <a:gd name="T20" fmla="*/ 34 w 41"/>
                <a:gd name="T21" fmla="*/ 0 h 59"/>
                <a:gd name="T22" fmla="*/ 30 w 41"/>
                <a:gd name="T23" fmla="*/ 0 h 59"/>
                <a:gd name="T24" fmla="*/ 27 w 41"/>
                <a:gd name="T25" fmla="*/ 0 h 59"/>
                <a:gd name="T26" fmla="*/ 24 w 41"/>
                <a:gd name="T27" fmla="*/ 1 h 59"/>
                <a:gd name="T28" fmla="*/ 23 w 41"/>
                <a:gd name="T29" fmla="*/ 4 h 59"/>
                <a:gd name="T30" fmla="*/ 27 w 41"/>
                <a:gd name="T31" fmla="*/ 14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59"/>
                <a:gd name="T50" fmla="*/ 41 w 41"/>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59">
                  <a:moveTo>
                    <a:pt x="27" y="14"/>
                  </a:moveTo>
                  <a:lnTo>
                    <a:pt x="23" y="4"/>
                  </a:lnTo>
                  <a:lnTo>
                    <a:pt x="0" y="52"/>
                  </a:lnTo>
                  <a:lnTo>
                    <a:pt x="17" y="58"/>
                  </a:lnTo>
                  <a:lnTo>
                    <a:pt x="39" y="10"/>
                  </a:lnTo>
                  <a:lnTo>
                    <a:pt x="34" y="0"/>
                  </a:lnTo>
                  <a:lnTo>
                    <a:pt x="39" y="10"/>
                  </a:lnTo>
                  <a:lnTo>
                    <a:pt x="40" y="7"/>
                  </a:lnTo>
                  <a:lnTo>
                    <a:pt x="39" y="4"/>
                  </a:lnTo>
                  <a:lnTo>
                    <a:pt x="37" y="2"/>
                  </a:lnTo>
                  <a:lnTo>
                    <a:pt x="34" y="0"/>
                  </a:lnTo>
                  <a:lnTo>
                    <a:pt x="30" y="0"/>
                  </a:lnTo>
                  <a:lnTo>
                    <a:pt x="27" y="0"/>
                  </a:lnTo>
                  <a:lnTo>
                    <a:pt x="24" y="1"/>
                  </a:lnTo>
                  <a:lnTo>
                    <a:pt x="23" y="4"/>
                  </a:lnTo>
                  <a:lnTo>
                    <a:pt x="27" y="1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5" name="Freeform 151"/>
            <p:cNvSpPr>
              <a:spLocks/>
            </p:cNvSpPr>
            <p:nvPr/>
          </p:nvSpPr>
          <p:spPr bwMode="auto">
            <a:xfrm>
              <a:off x="4151" y="2510"/>
              <a:ext cx="382" cy="450"/>
            </a:xfrm>
            <a:custGeom>
              <a:avLst/>
              <a:gdLst>
                <a:gd name="T0" fmla="*/ 1 w 382"/>
                <a:gd name="T1" fmla="*/ 20 h 450"/>
                <a:gd name="T2" fmla="*/ 4 w 382"/>
                <a:gd name="T3" fmla="*/ 59 h 450"/>
                <a:gd name="T4" fmla="*/ 11 w 382"/>
                <a:gd name="T5" fmla="*/ 97 h 450"/>
                <a:gd name="T6" fmla="*/ 21 w 382"/>
                <a:gd name="T7" fmla="*/ 133 h 450"/>
                <a:gd name="T8" fmla="*/ 34 w 382"/>
                <a:gd name="T9" fmla="*/ 168 h 450"/>
                <a:gd name="T10" fmla="*/ 50 w 382"/>
                <a:gd name="T11" fmla="*/ 201 h 450"/>
                <a:gd name="T12" fmla="*/ 71 w 382"/>
                <a:gd name="T13" fmla="*/ 234 h 450"/>
                <a:gd name="T14" fmla="*/ 92 w 382"/>
                <a:gd name="T15" fmla="*/ 263 h 450"/>
                <a:gd name="T16" fmla="*/ 117 w 382"/>
                <a:gd name="T17" fmla="*/ 292 h 450"/>
                <a:gd name="T18" fmla="*/ 145 w 382"/>
                <a:gd name="T19" fmla="*/ 320 h 450"/>
                <a:gd name="T20" fmla="*/ 174 w 382"/>
                <a:gd name="T21" fmla="*/ 345 h 450"/>
                <a:gd name="T22" fmla="*/ 206 w 382"/>
                <a:gd name="T23" fmla="*/ 368 h 450"/>
                <a:gd name="T24" fmla="*/ 240 w 382"/>
                <a:gd name="T25" fmla="*/ 390 h 450"/>
                <a:gd name="T26" fmla="*/ 277 w 382"/>
                <a:gd name="T27" fmla="*/ 408 h 450"/>
                <a:gd name="T28" fmla="*/ 314 w 382"/>
                <a:gd name="T29" fmla="*/ 427 h 450"/>
                <a:gd name="T30" fmla="*/ 353 w 382"/>
                <a:gd name="T31" fmla="*/ 442 h 450"/>
                <a:gd name="T32" fmla="*/ 381 w 382"/>
                <a:gd name="T33" fmla="*/ 435 h 450"/>
                <a:gd name="T34" fmla="*/ 340 w 382"/>
                <a:gd name="T35" fmla="*/ 420 h 450"/>
                <a:gd name="T36" fmla="*/ 303 w 382"/>
                <a:gd name="T37" fmla="*/ 404 h 450"/>
                <a:gd name="T38" fmla="*/ 268 w 382"/>
                <a:gd name="T39" fmla="*/ 387 h 450"/>
                <a:gd name="T40" fmla="*/ 233 w 382"/>
                <a:gd name="T41" fmla="*/ 366 h 450"/>
                <a:gd name="T42" fmla="*/ 201 w 382"/>
                <a:gd name="T43" fmla="*/ 345 h 450"/>
                <a:gd name="T44" fmla="*/ 171 w 382"/>
                <a:gd name="T45" fmla="*/ 321 h 450"/>
                <a:gd name="T46" fmla="*/ 145 w 382"/>
                <a:gd name="T47" fmla="*/ 297 h 450"/>
                <a:gd name="T48" fmla="*/ 118 w 382"/>
                <a:gd name="T49" fmla="*/ 269 h 450"/>
                <a:gd name="T50" fmla="*/ 97 w 382"/>
                <a:gd name="T51" fmla="*/ 242 h 450"/>
                <a:gd name="T52" fmla="*/ 76 w 382"/>
                <a:gd name="T53" fmla="*/ 211 h 450"/>
                <a:gd name="T54" fmla="*/ 59 w 382"/>
                <a:gd name="T55" fmla="*/ 179 h 450"/>
                <a:gd name="T56" fmla="*/ 44 w 382"/>
                <a:gd name="T57" fmla="*/ 146 h 450"/>
                <a:gd name="T58" fmla="*/ 33 w 382"/>
                <a:gd name="T59" fmla="*/ 111 h 450"/>
                <a:gd name="T60" fmla="*/ 24 w 382"/>
                <a:gd name="T61" fmla="*/ 75 h 450"/>
                <a:gd name="T62" fmla="*/ 20 w 382"/>
                <a:gd name="T63" fmla="*/ 39 h 450"/>
                <a:gd name="T64" fmla="*/ 18 w 382"/>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2"/>
                <a:gd name="T100" fmla="*/ 0 h 450"/>
                <a:gd name="T101" fmla="*/ 382 w 382"/>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2" h="450">
                  <a:moveTo>
                    <a:pt x="0" y="0"/>
                  </a:moveTo>
                  <a:lnTo>
                    <a:pt x="1" y="20"/>
                  </a:lnTo>
                  <a:lnTo>
                    <a:pt x="1" y="39"/>
                  </a:lnTo>
                  <a:lnTo>
                    <a:pt x="4" y="59"/>
                  </a:lnTo>
                  <a:lnTo>
                    <a:pt x="7" y="78"/>
                  </a:lnTo>
                  <a:lnTo>
                    <a:pt x="11" y="97"/>
                  </a:lnTo>
                  <a:lnTo>
                    <a:pt x="15" y="114"/>
                  </a:lnTo>
                  <a:lnTo>
                    <a:pt x="21" y="133"/>
                  </a:lnTo>
                  <a:lnTo>
                    <a:pt x="27" y="150"/>
                  </a:lnTo>
                  <a:lnTo>
                    <a:pt x="34" y="168"/>
                  </a:lnTo>
                  <a:lnTo>
                    <a:pt x="43" y="185"/>
                  </a:lnTo>
                  <a:lnTo>
                    <a:pt x="50" y="201"/>
                  </a:lnTo>
                  <a:lnTo>
                    <a:pt x="60" y="217"/>
                  </a:lnTo>
                  <a:lnTo>
                    <a:pt x="71" y="234"/>
                  </a:lnTo>
                  <a:lnTo>
                    <a:pt x="81" y="249"/>
                  </a:lnTo>
                  <a:lnTo>
                    <a:pt x="92" y="263"/>
                  </a:lnTo>
                  <a:lnTo>
                    <a:pt x="104" y="278"/>
                  </a:lnTo>
                  <a:lnTo>
                    <a:pt x="117" y="292"/>
                  </a:lnTo>
                  <a:lnTo>
                    <a:pt x="130" y="305"/>
                  </a:lnTo>
                  <a:lnTo>
                    <a:pt x="145" y="320"/>
                  </a:lnTo>
                  <a:lnTo>
                    <a:pt x="159" y="333"/>
                  </a:lnTo>
                  <a:lnTo>
                    <a:pt x="174" y="345"/>
                  </a:lnTo>
                  <a:lnTo>
                    <a:pt x="190" y="356"/>
                  </a:lnTo>
                  <a:lnTo>
                    <a:pt x="206" y="368"/>
                  </a:lnTo>
                  <a:lnTo>
                    <a:pt x="223" y="379"/>
                  </a:lnTo>
                  <a:lnTo>
                    <a:pt x="240" y="390"/>
                  </a:lnTo>
                  <a:lnTo>
                    <a:pt x="258" y="400"/>
                  </a:lnTo>
                  <a:lnTo>
                    <a:pt x="277" y="408"/>
                  </a:lnTo>
                  <a:lnTo>
                    <a:pt x="295" y="419"/>
                  </a:lnTo>
                  <a:lnTo>
                    <a:pt x="314" y="427"/>
                  </a:lnTo>
                  <a:lnTo>
                    <a:pt x="335" y="435"/>
                  </a:lnTo>
                  <a:lnTo>
                    <a:pt x="353" y="442"/>
                  </a:lnTo>
                  <a:lnTo>
                    <a:pt x="375" y="449"/>
                  </a:lnTo>
                  <a:lnTo>
                    <a:pt x="381" y="435"/>
                  </a:lnTo>
                  <a:lnTo>
                    <a:pt x="361" y="429"/>
                  </a:lnTo>
                  <a:lnTo>
                    <a:pt x="340" y="420"/>
                  </a:lnTo>
                  <a:lnTo>
                    <a:pt x="323" y="413"/>
                  </a:lnTo>
                  <a:lnTo>
                    <a:pt x="303" y="404"/>
                  </a:lnTo>
                  <a:lnTo>
                    <a:pt x="285" y="395"/>
                  </a:lnTo>
                  <a:lnTo>
                    <a:pt x="268" y="387"/>
                  </a:lnTo>
                  <a:lnTo>
                    <a:pt x="250" y="377"/>
                  </a:lnTo>
                  <a:lnTo>
                    <a:pt x="233" y="366"/>
                  </a:lnTo>
                  <a:lnTo>
                    <a:pt x="217" y="356"/>
                  </a:lnTo>
                  <a:lnTo>
                    <a:pt x="201" y="345"/>
                  </a:lnTo>
                  <a:lnTo>
                    <a:pt x="187" y="333"/>
                  </a:lnTo>
                  <a:lnTo>
                    <a:pt x="171" y="321"/>
                  </a:lnTo>
                  <a:lnTo>
                    <a:pt x="158" y="310"/>
                  </a:lnTo>
                  <a:lnTo>
                    <a:pt x="145" y="297"/>
                  </a:lnTo>
                  <a:lnTo>
                    <a:pt x="132" y="284"/>
                  </a:lnTo>
                  <a:lnTo>
                    <a:pt x="118" y="269"/>
                  </a:lnTo>
                  <a:lnTo>
                    <a:pt x="107" y="255"/>
                  </a:lnTo>
                  <a:lnTo>
                    <a:pt x="97" y="242"/>
                  </a:lnTo>
                  <a:lnTo>
                    <a:pt x="85" y="226"/>
                  </a:lnTo>
                  <a:lnTo>
                    <a:pt x="76" y="211"/>
                  </a:lnTo>
                  <a:lnTo>
                    <a:pt x="68" y="195"/>
                  </a:lnTo>
                  <a:lnTo>
                    <a:pt x="59" y="179"/>
                  </a:lnTo>
                  <a:lnTo>
                    <a:pt x="50" y="163"/>
                  </a:lnTo>
                  <a:lnTo>
                    <a:pt x="44" y="146"/>
                  </a:lnTo>
                  <a:lnTo>
                    <a:pt x="39" y="129"/>
                  </a:lnTo>
                  <a:lnTo>
                    <a:pt x="33" y="111"/>
                  </a:lnTo>
                  <a:lnTo>
                    <a:pt x="29" y="94"/>
                  </a:lnTo>
                  <a:lnTo>
                    <a:pt x="24" y="75"/>
                  </a:lnTo>
                  <a:lnTo>
                    <a:pt x="21" y="58"/>
                  </a:lnTo>
                  <a:lnTo>
                    <a:pt x="20" y="39"/>
                  </a:lnTo>
                  <a:lnTo>
                    <a:pt x="18" y="18"/>
                  </a:lnTo>
                  <a:lnTo>
                    <a:pt x="18" y="0"/>
                  </a:lnTo>
                  <a:lnTo>
                    <a:pt x="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6" name="Freeform 152"/>
            <p:cNvSpPr>
              <a:spLocks/>
            </p:cNvSpPr>
            <p:nvPr/>
          </p:nvSpPr>
          <p:spPr bwMode="auto">
            <a:xfrm>
              <a:off x="4151" y="2445"/>
              <a:ext cx="22" cy="66"/>
            </a:xfrm>
            <a:custGeom>
              <a:avLst/>
              <a:gdLst>
                <a:gd name="T0" fmla="*/ 11 w 22"/>
                <a:gd name="T1" fmla="*/ 14 h 66"/>
                <a:gd name="T2" fmla="*/ 4 w 22"/>
                <a:gd name="T3" fmla="*/ 5 h 66"/>
                <a:gd name="T4" fmla="*/ 2 w 22"/>
                <a:gd name="T5" fmla="*/ 16 h 66"/>
                <a:gd name="T6" fmla="*/ 1 w 22"/>
                <a:gd name="T7" fmla="*/ 23 h 66"/>
                <a:gd name="T8" fmla="*/ 1 w 22"/>
                <a:gd name="T9" fmla="*/ 30 h 66"/>
                <a:gd name="T10" fmla="*/ 0 w 22"/>
                <a:gd name="T11" fmla="*/ 34 h 66"/>
                <a:gd name="T12" fmla="*/ 0 w 22"/>
                <a:gd name="T13" fmla="*/ 40 h 66"/>
                <a:gd name="T14" fmla="*/ 0 w 22"/>
                <a:gd name="T15" fmla="*/ 48 h 66"/>
                <a:gd name="T16" fmla="*/ 0 w 22"/>
                <a:gd name="T17" fmla="*/ 55 h 66"/>
                <a:gd name="T18" fmla="*/ 0 w 22"/>
                <a:gd name="T19" fmla="*/ 65 h 66"/>
                <a:gd name="T20" fmla="*/ 18 w 22"/>
                <a:gd name="T21" fmla="*/ 65 h 66"/>
                <a:gd name="T22" fmla="*/ 18 w 22"/>
                <a:gd name="T23" fmla="*/ 55 h 66"/>
                <a:gd name="T24" fmla="*/ 17 w 22"/>
                <a:gd name="T25" fmla="*/ 46 h 66"/>
                <a:gd name="T26" fmla="*/ 17 w 22"/>
                <a:gd name="T27" fmla="*/ 40 h 66"/>
                <a:gd name="T28" fmla="*/ 17 w 22"/>
                <a:gd name="T29" fmla="*/ 36 h 66"/>
                <a:gd name="T30" fmla="*/ 17 w 22"/>
                <a:gd name="T31" fmla="*/ 30 h 66"/>
                <a:gd name="T32" fmla="*/ 18 w 22"/>
                <a:gd name="T33" fmla="*/ 26 h 66"/>
                <a:gd name="T34" fmla="*/ 20 w 22"/>
                <a:gd name="T35" fmla="*/ 18 h 66"/>
                <a:gd name="T36" fmla="*/ 21 w 22"/>
                <a:gd name="T37" fmla="*/ 8 h 66"/>
                <a:gd name="T38" fmla="*/ 14 w 22"/>
                <a:gd name="T39" fmla="*/ 0 h 66"/>
                <a:gd name="T40" fmla="*/ 11 w 22"/>
                <a:gd name="T41" fmla="*/ 14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66"/>
                <a:gd name="T65" fmla="*/ 22 w 22"/>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66">
                  <a:moveTo>
                    <a:pt x="11" y="14"/>
                  </a:moveTo>
                  <a:lnTo>
                    <a:pt x="4" y="5"/>
                  </a:lnTo>
                  <a:lnTo>
                    <a:pt x="2" y="16"/>
                  </a:lnTo>
                  <a:lnTo>
                    <a:pt x="1" y="23"/>
                  </a:lnTo>
                  <a:lnTo>
                    <a:pt x="1" y="30"/>
                  </a:lnTo>
                  <a:lnTo>
                    <a:pt x="0" y="34"/>
                  </a:lnTo>
                  <a:lnTo>
                    <a:pt x="0" y="40"/>
                  </a:lnTo>
                  <a:lnTo>
                    <a:pt x="0" y="48"/>
                  </a:lnTo>
                  <a:lnTo>
                    <a:pt x="0" y="55"/>
                  </a:lnTo>
                  <a:lnTo>
                    <a:pt x="0" y="65"/>
                  </a:lnTo>
                  <a:lnTo>
                    <a:pt x="18" y="65"/>
                  </a:lnTo>
                  <a:lnTo>
                    <a:pt x="18" y="55"/>
                  </a:lnTo>
                  <a:lnTo>
                    <a:pt x="17" y="46"/>
                  </a:lnTo>
                  <a:lnTo>
                    <a:pt x="17" y="40"/>
                  </a:lnTo>
                  <a:lnTo>
                    <a:pt x="17" y="36"/>
                  </a:lnTo>
                  <a:lnTo>
                    <a:pt x="17" y="30"/>
                  </a:lnTo>
                  <a:lnTo>
                    <a:pt x="18" y="26"/>
                  </a:lnTo>
                  <a:lnTo>
                    <a:pt x="20" y="18"/>
                  </a:lnTo>
                  <a:lnTo>
                    <a:pt x="21" y="8"/>
                  </a:lnTo>
                  <a:lnTo>
                    <a:pt x="14" y="0"/>
                  </a:lnTo>
                  <a:lnTo>
                    <a:pt x="11" y="14"/>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7" name="Freeform 153"/>
            <p:cNvSpPr>
              <a:spLocks/>
            </p:cNvSpPr>
            <p:nvPr/>
          </p:nvSpPr>
          <p:spPr bwMode="auto">
            <a:xfrm>
              <a:off x="4111" y="2441"/>
              <a:ext cx="54" cy="22"/>
            </a:xfrm>
            <a:custGeom>
              <a:avLst/>
              <a:gdLst>
                <a:gd name="T0" fmla="*/ 1 w 54"/>
                <a:gd name="T1" fmla="*/ 16 h 22"/>
                <a:gd name="T2" fmla="*/ 0 w 54"/>
                <a:gd name="T3" fmla="*/ 16 h 22"/>
                <a:gd name="T4" fmla="*/ 52 w 54"/>
                <a:gd name="T5" fmla="*/ 21 h 22"/>
                <a:gd name="T6" fmla="*/ 53 w 54"/>
                <a:gd name="T7" fmla="*/ 4 h 22"/>
                <a:gd name="T8" fmla="*/ 1 w 54"/>
                <a:gd name="T9" fmla="*/ 0 h 22"/>
                <a:gd name="T10" fmla="*/ 0 w 54"/>
                <a:gd name="T11" fmla="*/ 0 h 22"/>
                <a:gd name="T12" fmla="*/ 1 w 54"/>
                <a:gd name="T13" fmla="*/ 16 h 22"/>
                <a:gd name="T14" fmla="*/ 0 60000 65536"/>
                <a:gd name="T15" fmla="*/ 0 60000 65536"/>
                <a:gd name="T16" fmla="*/ 0 60000 65536"/>
                <a:gd name="T17" fmla="*/ 0 60000 65536"/>
                <a:gd name="T18" fmla="*/ 0 60000 65536"/>
                <a:gd name="T19" fmla="*/ 0 60000 65536"/>
                <a:gd name="T20" fmla="*/ 0 60000 65536"/>
                <a:gd name="T21" fmla="*/ 0 w 54"/>
                <a:gd name="T22" fmla="*/ 0 h 22"/>
                <a:gd name="T23" fmla="*/ 54 w 5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22">
                  <a:moveTo>
                    <a:pt x="1" y="16"/>
                  </a:moveTo>
                  <a:lnTo>
                    <a:pt x="0" y="16"/>
                  </a:lnTo>
                  <a:lnTo>
                    <a:pt x="52" y="21"/>
                  </a:lnTo>
                  <a:lnTo>
                    <a:pt x="53" y="4"/>
                  </a:lnTo>
                  <a:lnTo>
                    <a:pt x="1" y="0"/>
                  </a:lnTo>
                  <a:lnTo>
                    <a:pt x="0" y="0"/>
                  </a:lnTo>
                  <a:lnTo>
                    <a:pt x="1" y="16"/>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8" name="Freeform 154"/>
            <p:cNvSpPr>
              <a:spLocks/>
            </p:cNvSpPr>
            <p:nvPr/>
          </p:nvSpPr>
          <p:spPr bwMode="auto">
            <a:xfrm>
              <a:off x="4031" y="2441"/>
              <a:ext cx="81" cy="22"/>
            </a:xfrm>
            <a:custGeom>
              <a:avLst/>
              <a:gdLst>
                <a:gd name="T0" fmla="*/ 10 w 81"/>
                <a:gd name="T1" fmla="*/ 21 h 22"/>
                <a:gd name="T2" fmla="*/ 8 w 81"/>
                <a:gd name="T3" fmla="*/ 21 h 22"/>
                <a:gd name="T4" fmla="*/ 80 w 81"/>
                <a:gd name="T5" fmla="*/ 15 h 22"/>
                <a:gd name="T6" fmla="*/ 79 w 81"/>
                <a:gd name="T7" fmla="*/ 0 h 22"/>
                <a:gd name="T8" fmla="*/ 7 w 81"/>
                <a:gd name="T9" fmla="*/ 4 h 22"/>
                <a:gd name="T10" fmla="*/ 5 w 81"/>
                <a:gd name="T11" fmla="*/ 4 h 22"/>
                <a:gd name="T12" fmla="*/ 7 w 81"/>
                <a:gd name="T13" fmla="*/ 4 h 22"/>
                <a:gd name="T14" fmla="*/ 4 w 81"/>
                <a:gd name="T15" fmla="*/ 6 h 22"/>
                <a:gd name="T16" fmla="*/ 1 w 81"/>
                <a:gd name="T17" fmla="*/ 7 h 22"/>
                <a:gd name="T18" fmla="*/ 0 w 81"/>
                <a:gd name="T19" fmla="*/ 10 h 22"/>
                <a:gd name="T20" fmla="*/ 0 w 81"/>
                <a:gd name="T21" fmla="*/ 13 h 22"/>
                <a:gd name="T22" fmla="*/ 0 w 81"/>
                <a:gd name="T23" fmla="*/ 16 h 22"/>
                <a:gd name="T24" fmla="*/ 1 w 81"/>
                <a:gd name="T25" fmla="*/ 18 h 22"/>
                <a:gd name="T26" fmla="*/ 4 w 81"/>
                <a:gd name="T27" fmla="*/ 21 h 22"/>
                <a:gd name="T28" fmla="*/ 8 w 81"/>
                <a:gd name="T29" fmla="*/ 21 h 22"/>
                <a:gd name="T30" fmla="*/ 10 w 81"/>
                <a:gd name="T31" fmla="*/ 21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22"/>
                <a:gd name="T50" fmla="*/ 81 w 81"/>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22">
                  <a:moveTo>
                    <a:pt x="10" y="21"/>
                  </a:moveTo>
                  <a:lnTo>
                    <a:pt x="8" y="21"/>
                  </a:lnTo>
                  <a:lnTo>
                    <a:pt x="80" y="15"/>
                  </a:lnTo>
                  <a:lnTo>
                    <a:pt x="79" y="0"/>
                  </a:lnTo>
                  <a:lnTo>
                    <a:pt x="7" y="4"/>
                  </a:lnTo>
                  <a:lnTo>
                    <a:pt x="5" y="4"/>
                  </a:lnTo>
                  <a:lnTo>
                    <a:pt x="7" y="4"/>
                  </a:lnTo>
                  <a:lnTo>
                    <a:pt x="4" y="6"/>
                  </a:lnTo>
                  <a:lnTo>
                    <a:pt x="1" y="7"/>
                  </a:lnTo>
                  <a:lnTo>
                    <a:pt x="0" y="10"/>
                  </a:lnTo>
                  <a:lnTo>
                    <a:pt x="0" y="13"/>
                  </a:lnTo>
                  <a:lnTo>
                    <a:pt x="0" y="16"/>
                  </a:lnTo>
                  <a:lnTo>
                    <a:pt x="1" y="18"/>
                  </a:lnTo>
                  <a:lnTo>
                    <a:pt x="4" y="21"/>
                  </a:lnTo>
                  <a:lnTo>
                    <a:pt x="8" y="21"/>
                  </a:lnTo>
                  <a:lnTo>
                    <a:pt x="10" y="2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09" name="Freeform 155"/>
            <p:cNvSpPr>
              <a:spLocks/>
            </p:cNvSpPr>
            <p:nvPr/>
          </p:nvSpPr>
          <p:spPr bwMode="auto">
            <a:xfrm>
              <a:off x="3971" y="2447"/>
              <a:ext cx="70" cy="28"/>
            </a:xfrm>
            <a:custGeom>
              <a:avLst/>
              <a:gdLst>
                <a:gd name="T0" fmla="*/ 17 w 70"/>
                <a:gd name="T1" fmla="*/ 20 h 28"/>
                <a:gd name="T2" fmla="*/ 10 w 70"/>
                <a:gd name="T3" fmla="*/ 27 h 28"/>
                <a:gd name="T4" fmla="*/ 69 w 70"/>
                <a:gd name="T5" fmla="*/ 15 h 28"/>
                <a:gd name="T6" fmla="*/ 65 w 70"/>
                <a:gd name="T7" fmla="*/ 0 h 28"/>
                <a:gd name="T8" fmla="*/ 7 w 70"/>
                <a:gd name="T9" fmla="*/ 11 h 28"/>
                <a:gd name="T10" fmla="*/ 0 w 70"/>
                <a:gd name="T11" fmla="*/ 18 h 28"/>
                <a:gd name="T12" fmla="*/ 7 w 70"/>
                <a:gd name="T13" fmla="*/ 11 h 28"/>
                <a:gd name="T14" fmla="*/ 2 w 70"/>
                <a:gd name="T15" fmla="*/ 13 h 28"/>
                <a:gd name="T16" fmla="*/ 1 w 70"/>
                <a:gd name="T17" fmla="*/ 15 h 28"/>
                <a:gd name="T18" fmla="*/ 0 w 70"/>
                <a:gd name="T19" fmla="*/ 18 h 28"/>
                <a:gd name="T20" fmla="*/ 0 w 70"/>
                <a:gd name="T21" fmla="*/ 21 h 28"/>
                <a:gd name="T22" fmla="*/ 1 w 70"/>
                <a:gd name="T23" fmla="*/ 24 h 28"/>
                <a:gd name="T24" fmla="*/ 2 w 70"/>
                <a:gd name="T25" fmla="*/ 26 h 28"/>
                <a:gd name="T26" fmla="*/ 7 w 70"/>
                <a:gd name="T27" fmla="*/ 27 h 28"/>
                <a:gd name="T28" fmla="*/ 10 w 70"/>
                <a:gd name="T29" fmla="*/ 27 h 28"/>
                <a:gd name="T30" fmla="*/ 17 w 70"/>
                <a:gd name="T31" fmla="*/ 20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0"/>
                <a:gd name="T49" fmla="*/ 0 h 28"/>
                <a:gd name="T50" fmla="*/ 70 w 70"/>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0" h="28">
                  <a:moveTo>
                    <a:pt x="17" y="20"/>
                  </a:moveTo>
                  <a:lnTo>
                    <a:pt x="10" y="27"/>
                  </a:lnTo>
                  <a:lnTo>
                    <a:pt x="69" y="15"/>
                  </a:lnTo>
                  <a:lnTo>
                    <a:pt x="65" y="0"/>
                  </a:lnTo>
                  <a:lnTo>
                    <a:pt x="7" y="11"/>
                  </a:lnTo>
                  <a:lnTo>
                    <a:pt x="0" y="18"/>
                  </a:lnTo>
                  <a:lnTo>
                    <a:pt x="7" y="11"/>
                  </a:lnTo>
                  <a:lnTo>
                    <a:pt x="2" y="13"/>
                  </a:lnTo>
                  <a:lnTo>
                    <a:pt x="1" y="15"/>
                  </a:lnTo>
                  <a:lnTo>
                    <a:pt x="0" y="18"/>
                  </a:lnTo>
                  <a:lnTo>
                    <a:pt x="0" y="21"/>
                  </a:lnTo>
                  <a:lnTo>
                    <a:pt x="1" y="24"/>
                  </a:lnTo>
                  <a:lnTo>
                    <a:pt x="2" y="26"/>
                  </a:lnTo>
                  <a:lnTo>
                    <a:pt x="7" y="27"/>
                  </a:lnTo>
                  <a:lnTo>
                    <a:pt x="10" y="27"/>
                  </a:lnTo>
                  <a:lnTo>
                    <a:pt x="17" y="2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0" name="Freeform 156"/>
            <p:cNvSpPr>
              <a:spLocks/>
            </p:cNvSpPr>
            <p:nvPr/>
          </p:nvSpPr>
          <p:spPr bwMode="auto">
            <a:xfrm>
              <a:off x="3967" y="2465"/>
              <a:ext cx="22" cy="37"/>
            </a:xfrm>
            <a:custGeom>
              <a:avLst/>
              <a:gdLst>
                <a:gd name="T0" fmla="*/ 18 w 22"/>
                <a:gd name="T1" fmla="*/ 36 h 37"/>
                <a:gd name="T2" fmla="*/ 18 w 22"/>
                <a:gd name="T3" fmla="*/ 30 h 37"/>
                <a:gd name="T4" fmla="*/ 18 w 22"/>
                <a:gd name="T5" fmla="*/ 26 h 37"/>
                <a:gd name="T6" fmla="*/ 16 w 22"/>
                <a:gd name="T7" fmla="*/ 26 h 37"/>
                <a:gd name="T8" fmla="*/ 18 w 22"/>
                <a:gd name="T9" fmla="*/ 26 h 37"/>
                <a:gd name="T10" fmla="*/ 18 w 22"/>
                <a:gd name="T11" fmla="*/ 23 h 37"/>
                <a:gd name="T12" fmla="*/ 18 w 22"/>
                <a:gd name="T13" fmla="*/ 19 h 37"/>
                <a:gd name="T14" fmla="*/ 19 w 22"/>
                <a:gd name="T15" fmla="*/ 13 h 37"/>
                <a:gd name="T16" fmla="*/ 21 w 22"/>
                <a:gd name="T17" fmla="*/ 1 h 37"/>
                <a:gd name="T18" fmla="*/ 4 w 22"/>
                <a:gd name="T19" fmla="*/ 0 h 37"/>
                <a:gd name="T20" fmla="*/ 3 w 22"/>
                <a:gd name="T21" fmla="*/ 10 h 37"/>
                <a:gd name="T22" fmla="*/ 1 w 22"/>
                <a:gd name="T23" fmla="*/ 17 h 37"/>
                <a:gd name="T24" fmla="*/ 1 w 22"/>
                <a:gd name="T25" fmla="*/ 20 h 37"/>
                <a:gd name="T26" fmla="*/ 1 w 22"/>
                <a:gd name="T27" fmla="*/ 21 h 37"/>
                <a:gd name="T28" fmla="*/ 0 w 22"/>
                <a:gd name="T29" fmla="*/ 23 h 37"/>
                <a:gd name="T30" fmla="*/ 0 w 22"/>
                <a:gd name="T31" fmla="*/ 26 h 37"/>
                <a:gd name="T32" fmla="*/ 0 w 22"/>
                <a:gd name="T33" fmla="*/ 30 h 37"/>
                <a:gd name="T34" fmla="*/ 0 w 22"/>
                <a:gd name="T35" fmla="*/ 36 h 37"/>
                <a:gd name="T36" fmla="*/ 18 w 22"/>
                <a:gd name="T37" fmla="*/ 36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37"/>
                <a:gd name="T59" fmla="*/ 22 w 22"/>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37">
                  <a:moveTo>
                    <a:pt x="18" y="36"/>
                  </a:moveTo>
                  <a:lnTo>
                    <a:pt x="18" y="30"/>
                  </a:lnTo>
                  <a:lnTo>
                    <a:pt x="18" y="26"/>
                  </a:lnTo>
                  <a:lnTo>
                    <a:pt x="16" y="26"/>
                  </a:lnTo>
                  <a:lnTo>
                    <a:pt x="18" y="26"/>
                  </a:lnTo>
                  <a:lnTo>
                    <a:pt x="18" y="23"/>
                  </a:lnTo>
                  <a:lnTo>
                    <a:pt x="18" y="19"/>
                  </a:lnTo>
                  <a:lnTo>
                    <a:pt x="19" y="13"/>
                  </a:lnTo>
                  <a:lnTo>
                    <a:pt x="21" y="1"/>
                  </a:lnTo>
                  <a:lnTo>
                    <a:pt x="4" y="0"/>
                  </a:lnTo>
                  <a:lnTo>
                    <a:pt x="3" y="10"/>
                  </a:lnTo>
                  <a:lnTo>
                    <a:pt x="1" y="17"/>
                  </a:lnTo>
                  <a:lnTo>
                    <a:pt x="1" y="20"/>
                  </a:lnTo>
                  <a:lnTo>
                    <a:pt x="1" y="21"/>
                  </a:lnTo>
                  <a:lnTo>
                    <a:pt x="0" y="23"/>
                  </a:lnTo>
                  <a:lnTo>
                    <a:pt x="0" y="26"/>
                  </a:lnTo>
                  <a:lnTo>
                    <a:pt x="0" y="30"/>
                  </a:lnTo>
                  <a:lnTo>
                    <a:pt x="0" y="36"/>
                  </a:lnTo>
                  <a:lnTo>
                    <a:pt x="18" y="36"/>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1" name="Freeform 157"/>
            <p:cNvSpPr>
              <a:spLocks/>
            </p:cNvSpPr>
            <p:nvPr/>
          </p:nvSpPr>
          <p:spPr bwMode="auto">
            <a:xfrm>
              <a:off x="3967" y="2502"/>
              <a:ext cx="476" cy="585"/>
            </a:xfrm>
            <a:custGeom>
              <a:avLst/>
              <a:gdLst>
                <a:gd name="T0" fmla="*/ 472 w 476"/>
                <a:gd name="T1" fmla="*/ 570 h 585"/>
                <a:gd name="T2" fmla="*/ 423 w 476"/>
                <a:gd name="T3" fmla="*/ 551 h 585"/>
                <a:gd name="T4" fmla="*/ 375 w 476"/>
                <a:gd name="T5" fmla="*/ 529 h 585"/>
                <a:gd name="T6" fmla="*/ 330 w 476"/>
                <a:gd name="T7" fmla="*/ 504 h 585"/>
                <a:gd name="T8" fmla="*/ 288 w 476"/>
                <a:gd name="T9" fmla="*/ 478 h 585"/>
                <a:gd name="T10" fmla="*/ 247 w 476"/>
                <a:gd name="T11" fmla="*/ 449 h 585"/>
                <a:gd name="T12" fmla="*/ 210 w 476"/>
                <a:gd name="T13" fmla="*/ 417 h 585"/>
                <a:gd name="T14" fmla="*/ 175 w 476"/>
                <a:gd name="T15" fmla="*/ 385 h 585"/>
                <a:gd name="T16" fmla="*/ 143 w 476"/>
                <a:gd name="T17" fmla="*/ 349 h 585"/>
                <a:gd name="T18" fmla="*/ 115 w 476"/>
                <a:gd name="T19" fmla="*/ 311 h 585"/>
                <a:gd name="T20" fmla="*/ 91 w 476"/>
                <a:gd name="T21" fmla="*/ 272 h 585"/>
                <a:gd name="T22" fmla="*/ 69 w 476"/>
                <a:gd name="T23" fmla="*/ 232 h 585"/>
                <a:gd name="T24" fmla="*/ 50 w 476"/>
                <a:gd name="T25" fmla="*/ 188 h 585"/>
                <a:gd name="T26" fmla="*/ 37 w 476"/>
                <a:gd name="T27" fmla="*/ 143 h 585"/>
                <a:gd name="T28" fmla="*/ 26 w 476"/>
                <a:gd name="T29" fmla="*/ 97 h 585"/>
                <a:gd name="T30" fmla="*/ 20 w 476"/>
                <a:gd name="T31" fmla="*/ 49 h 585"/>
                <a:gd name="T32" fmla="*/ 18 w 476"/>
                <a:gd name="T33" fmla="*/ 0 h 585"/>
                <a:gd name="T34" fmla="*/ 1 w 476"/>
                <a:gd name="T35" fmla="*/ 26 h 585"/>
                <a:gd name="T36" fmla="*/ 4 w 476"/>
                <a:gd name="T37" fmla="*/ 75 h 585"/>
                <a:gd name="T38" fmla="*/ 14 w 476"/>
                <a:gd name="T39" fmla="*/ 123 h 585"/>
                <a:gd name="T40" fmla="*/ 26 w 476"/>
                <a:gd name="T41" fmla="*/ 171 h 585"/>
                <a:gd name="T42" fmla="*/ 43 w 476"/>
                <a:gd name="T43" fmla="*/ 216 h 585"/>
                <a:gd name="T44" fmla="*/ 63 w 476"/>
                <a:gd name="T45" fmla="*/ 258 h 585"/>
                <a:gd name="T46" fmla="*/ 86 w 476"/>
                <a:gd name="T47" fmla="*/ 300 h 585"/>
                <a:gd name="T48" fmla="*/ 114 w 476"/>
                <a:gd name="T49" fmla="*/ 339 h 585"/>
                <a:gd name="T50" fmla="*/ 144 w 476"/>
                <a:gd name="T51" fmla="*/ 377 h 585"/>
                <a:gd name="T52" fmla="*/ 179 w 476"/>
                <a:gd name="T53" fmla="*/ 411 h 585"/>
                <a:gd name="T54" fmla="*/ 216 w 476"/>
                <a:gd name="T55" fmla="*/ 445 h 585"/>
                <a:gd name="T56" fmla="*/ 255 w 476"/>
                <a:gd name="T57" fmla="*/ 475 h 585"/>
                <a:gd name="T58" fmla="*/ 298 w 476"/>
                <a:gd name="T59" fmla="*/ 504 h 585"/>
                <a:gd name="T60" fmla="*/ 343 w 476"/>
                <a:gd name="T61" fmla="*/ 530 h 585"/>
                <a:gd name="T62" fmla="*/ 390 w 476"/>
                <a:gd name="T63" fmla="*/ 554 h 585"/>
                <a:gd name="T64" fmla="*/ 439 w 476"/>
                <a:gd name="T65" fmla="*/ 575 h 585"/>
                <a:gd name="T66" fmla="*/ 475 w 476"/>
                <a:gd name="T67" fmla="*/ 583 h 5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6"/>
                <a:gd name="T103" fmla="*/ 0 h 585"/>
                <a:gd name="T104" fmla="*/ 476 w 476"/>
                <a:gd name="T105" fmla="*/ 585 h 5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6" h="585">
                  <a:moveTo>
                    <a:pt x="462" y="572"/>
                  </a:moveTo>
                  <a:lnTo>
                    <a:pt x="472" y="570"/>
                  </a:lnTo>
                  <a:lnTo>
                    <a:pt x="448" y="561"/>
                  </a:lnTo>
                  <a:lnTo>
                    <a:pt x="423" y="551"/>
                  </a:lnTo>
                  <a:lnTo>
                    <a:pt x="398" y="541"/>
                  </a:lnTo>
                  <a:lnTo>
                    <a:pt x="375" y="529"/>
                  </a:lnTo>
                  <a:lnTo>
                    <a:pt x="352" y="516"/>
                  </a:lnTo>
                  <a:lnTo>
                    <a:pt x="330" y="504"/>
                  </a:lnTo>
                  <a:lnTo>
                    <a:pt x="308" y="491"/>
                  </a:lnTo>
                  <a:lnTo>
                    <a:pt x="288" y="478"/>
                  </a:lnTo>
                  <a:lnTo>
                    <a:pt x="266" y="464"/>
                  </a:lnTo>
                  <a:lnTo>
                    <a:pt x="247" y="449"/>
                  </a:lnTo>
                  <a:lnTo>
                    <a:pt x="229" y="433"/>
                  </a:lnTo>
                  <a:lnTo>
                    <a:pt x="210" y="417"/>
                  </a:lnTo>
                  <a:lnTo>
                    <a:pt x="192" y="401"/>
                  </a:lnTo>
                  <a:lnTo>
                    <a:pt x="175" y="385"/>
                  </a:lnTo>
                  <a:lnTo>
                    <a:pt x="159" y="366"/>
                  </a:lnTo>
                  <a:lnTo>
                    <a:pt x="143" y="349"/>
                  </a:lnTo>
                  <a:lnTo>
                    <a:pt x="129" y="330"/>
                  </a:lnTo>
                  <a:lnTo>
                    <a:pt x="115" y="311"/>
                  </a:lnTo>
                  <a:lnTo>
                    <a:pt x="102" y="293"/>
                  </a:lnTo>
                  <a:lnTo>
                    <a:pt x="91" y="272"/>
                  </a:lnTo>
                  <a:lnTo>
                    <a:pt x="79" y="252"/>
                  </a:lnTo>
                  <a:lnTo>
                    <a:pt x="69" y="232"/>
                  </a:lnTo>
                  <a:lnTo>
                    <a:pt x="59" y="210"/>
                  </a:lnTo>
                  <a:lnTo>
                    <a:pt x="50" y="188"/>
                  </a:lnTo>
                  <a:lnTo>
                    <a:pt x="43" y="166"/>
                  </a:lnTo>
                  <a:lnTo>
                    <a:pt x="37" y="143"/>
                  </a:lnTo>
                  <a:lnTo>
                    <a:pt x="30" y="120"/>
                  </a:lnTo>
                  <a:lnTo>
                    <a:pt x="26" y="97"/>
                  </a:lnTo>
                  <a:lnTo>
                    <a:pt x="21" y="73"/>
                  </a:lnTo>
                  <a:lnTo>
                    <a:pt x="20" y="49"/>
                  </a:lnTo>
                  <a:lnTo>
                    <a:pt x="18" y="24"/>
                  </a:lnTo>
                  <a:lnTo>
                    <a:pt x="18" y="0"/>
                  </a:lnTo>
                  <a:lnTo>
                    <a:pt x="0" y="0"/>
                  </a:lnTo>
                  <a:lnTo>
                    <a:pt x="1" y="26"/>
                  </a:lnTo>
                  <a:lnTo>
                    <a:pt x="2" y="50"/>
                  </a:lnTo>
                  <a:lnTo>
                    <a:pt x="4" y="75"/>
                  </a:lnTo>
                  <a:lnTo>
                    <a:pt x="8" y="100"/>
                  </a:lnTo>
                  <a:lnTo>
                    <a:pt x="14" y="123"/>
                  </a:lnTo>
                  <a:lnTo>
                    <a:pt x="18" y="147"/>
                  </a:lnTo>
                  <a:lnTo>
                    <a:pt x="26" y="171"/>
                  </a:lnTo>
                  <a:lnTo>
                    <a:pt x="33" y="192"/>
                  </a:lnTo>
                  <a:lnTo>
                    <a:pt x="43" y="216"/>
                  </a:lnTo>
                  <a:lnTo>
                    <a:pt x="52" y="237"/>
                  </a:lnTo>
                  <a:lnTo>
                    <a:pt x="63" y="258"/>
                  </a:lnTo>
                  <a:lnTo>
                    <a:pt x="73" y="279"/>
                  </a:lnTo>
                  <a:lnTo>
                    <a:pt x="86" y="300"/>
                  </a:lnTo>
                  <a:lnTo>
                    <a:pt x="100" y="319"/>
                  </a:lnTo>
                  <a:lnTo>
                    <a:pt x="114" y="339"/>
                  </a:lnTo>
                  <a:lnTo>
                    <a:pt x="129" y="358"/>
                  </a:lnTo>
                  <a:lnTo>
                    <a:pt x="144" y="377"/>
                  </a:lnTo>
                  <a:lnTo>
                    <a:pt x="162" y="394"/>
                  </a:lnTo>
                  <a:lnTo>
                    <a:pt x="179" y="411"/>
                  </a:lnTo>
                  <a:lnTo>
                    <a:pt x="197" y="429"/>
                  </a:lnTo>
                  <a:lnTo>
                    <a:pt x="216" y="445"/>
                  </a:lnTo>
                  <a:lnTo>
                    <a:pt x="234" y="461"/>
                  </a:lnTo>
                  <a:lnTo>
                    <a:pt x="255" y="475"/>
                  </a:lnTo>
                  <a:lnTo>
                    <a:pt x="276" y="490"/>
                  </a:lnTo>
                  <a:lnTo>
                    <a:pt x="298" y="504"/>
                  </a:lnTo>
                  <a:lnTo>
                    <a:pt x="320" y="517"/>
                  </a:lnTo>
                  <a:lnTo>
                    <a:pt x="343" y="530"/>
                  </a:lnTo>
                  <a:lnTo>
                    <a:pt x="366" y="542"/>
                  </a:lnTo>
                  <a:lnTo>
                    <a:pt x="390" y="554"/>
                  </a:lnTo>
                  <a:lnTo>
                    <a:pt x="414" y="564"/>
                  </a:lnTo>
                  <a:lnTo>
                    <a:pt x="439" y="575"/>
                  </a:lnTo>
                  <a:lnTo>
                    <a:pt x="465" y="584"/>
                  </a:lnTo>
                  <a:lnTo>
                    <a:pt x="475" y="583"/>
                  </a:lnTo>
                  <a:lnTo>
                    <a:pt x="462" y="572"/>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2" name="Freeform 158"/>
            <p:cNvSpPr>
              <a:spLocks/>
            </p:cNvSpPr>
            <p:nvPr/>
          </p:nvSpPr>
          <p:spPr bwMode="auto">
            <a:xfrm>
              <a:off x="4430" y="3037"/>
              <a:ext cx="51" cy="48"/>
            </a:xfrm>
            <a:custGeom>
              <a:avLst/>
              <a:gdLst>
                <a:gd name="T0" fmla="*/ 36 w 51"/>
                <a:gd name="T1" fmla="*/ 0 h 48"/>
                <a:gd name="T2" fmla="*/ 37 w 51"/>
                <a:gd name="T3" fmla="*/ 0 h 48"/>
                <a:gd name="T4" fmla="*/ 0 w 51"/>
                <a:gd name="T5" fmla="*/ 37 h 48"/>
                <a:gd name="T6" fmla="*/ 13 w 51"/>
                <a:gd name="T7" fmla="*/ 47 h 48"/>
                <a:gd name="T8" fmla="*/ 50 w 51"/>
                <a:gd name="T9" fmla="*/ 10 h 48"/>
                <a:gd name="T10" fmla="*/ 36 w 51"/>
                <a:gd name="T11" fmla="*/ 0 h 48"/>
                <a:gd name="T12" fmla="*/ 0 60000 65536"/>
                <a:gd name="T13" fmla="*/ 0 60000 65536"/>
                <a:gd name="T14" fmla="*/ 0 60000 65536"/>
                <a:gd name="T15" fmla="*/ 0 60000 65536"/>
                <a:gd name="T16" fmla="*/ 0 60000 65536"/>
                <a:gd name="T17" fmla="*/ 0 60000 65536"/>
                <a:gd name="T18" fmla="*/ 0 w 51"/>
                <a:gd name="T19" fmla="*/ 0 h 48"/>
                <a:gd name="T20" fmla="*/ 51 w 51"/>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51" h="48">
                  <a:moveTo>
                    <a:pt x="36" y="0"/>
                  </a:moveTo>
                  <a:lnTo>
                    <a:pt x="37" y="0"/>
                  </a:lnTo>
                  <a:lnTo>
                    <a:pt x="0" y="37"/>
                  </a:lnTo>
                  <a:lnTo>
                    <a:pt x="13" y="47"/>
                  </a:lnTo>
                  <a:lnTo>
                    <a:pt x="50" y="10"/>
                  </a:lnTo>
                  <a:lnTo>
                    <a:pt x="36"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3" name="Freeform 159"/>
            <p:cNvSpPr>
              <a:spLocks/>
            </p:cNvSpPr>
            <p:nvPr/>
          </p:nvSpPr>
          <p:spPr bwMode="auto">
            <a:xfrm>
              <a:off x="4966" y="2436"/>
              <a:ext cx="510" cy="648"/>
            </a:xfrm>
            <a:custGeom>
              <a:avLst/>
              <a:gdLst>
                <a:gd name="T0" fmla="*/ 444 w 510"/>
                <a:gd name="T1" fmla="*/ 0 h 648"/>
                <a:gd name="T2" fmla="*/ 502 w 510"/>
                <a:gd name="T3" fmla="*/ 18 h 648"/>
                <a:gd name="T4" fmla="*/ 505 w 510"/>
                <a:gd name="T5" fmla="*/ 31 h 648"/>
                <a:gd name="T6" fmla="*/ 508 w 510"/>
                <a:gd name="T7" fmla="*/ 43 h 648"/>
                <a:gd name="T8" fmla="*/ 509 w 510"/>
                <a:gd name="T9" fmla="*/ 56 h 648"/>
                <a:gd name="T10" fmla="*/ 509 w 510"/>
                <a:gd name="T11" fmla="*/ 90 h 648"/>
                <a:gd name="T12" fmla="*/ 506 w 510"/>
                <a:gd name="T13" fmla="*/ 136 h 648"/>
                <a:gd name="T14" fmla="*/ 502 w 510"/>
                <a:gd name="T15" fmla="*/ 181 h 648"/>
                <a:gd name="T16" fmla="*/ 493 w 510"/>
                <a:gd name="T17" fmla="*/ 226 h 648"/>
                <a:gd name="T18" fmla="*/ 481 w 510"/>
                <a:gd name="T19" fmla="*/ 268 h 648"/>
                <a:gd name="T20" fmla="*/ 467 w 510"/>
                <a:gd name="T21" fmla="*/ 310 h 648"/>
                <a:gd name="T22" fmla="*/ 448 w 510"/>
                <a:gd name="T23" fmla="*/ 351 h 648"/>
                <a:gd name="T24" fmla="*/ 426 w 510"/>
                <a:gd name="T25" fmla="*/ 389 h 648"/>
                <a:gd name="T26" fmla="*/ 402 w 510"/>
                <a:gd name="T27" fmla="*/ 426 h 648"/>
                <a:gd name="T28" fmla="*/ 373 w 510"/>
                <a:gd name="T29" fmla="*/ 461 h 648"/>
                <a:gd name="T30" fmla="*/ 341 w 510"/>
                <a:gd name="T31" fmla="*/ 495 h 648"/>
                <a:gd name="T32" fmla="*/ 304 w 510"/>
                <a:gd name="T33" fmla="*/ 527 h 648"/>
                <a:gd name="T34" fmla="*/ 264 w 510"/>
                <a:gd name="T35" fmla="*/ 557 h 648"/>
                <a:gd name="T36" fmla="*/ 219 w 510"/>
                <a:gd name="T37" fmla="*/ 585 h 648"/>
                <a:gd name="T38" fmla="*/ 169 w 510"/>
                <a:gd name="T39" fmla="*/ 611 h 648"/>
                <a:gd name="T40" fmla="*/ 116 w 510"/>
                <a:gd name="T41" fmla="*/ 635 h 648"/>
                <a:gd name="T42" fmla="*/ 46 w 510"/>
                <a:gd name="T43" fmla="*/ 605 h 648"/>
                <a:gd name="T44" fmla="*/ 0 w 510"/>
                <a:gd name="T45" fmla="*/ 527 h 648"/>
                <a:gd name="T46" fmla="*/ 39 w 510"/>
                <a:gd name="T47" fmla="*/ 512 h 648"/>
                <a:gd name="T48" fmla="*/ 76 w 510"/>
                <a:gd name="T49" fmla="*/ 496 h 648"/>
                <a:gd name="T50" fmla="*/ 113 w 510"/>
                <a:gd name="T51" fmla="*/ 477 h 648"/>
                <a:gd name="T52" fmla="*/ 146 w 510"/>
                <a:gd name="T53" fmla="*/ 455 h 648"/>
                <a:gd name="T54" fmla="*/ 177 w 510"/>
                <a:gd name="T55" fmla="*/ 434 h 648"/>
                <a:gd name="T56" fmla="*/ 206 w 510"/>
                <a:gd name="T57" fmla="*/ 409 h 648"/>
                <a:gd name="T58" fmla="*/ 232 w 510"/>
                <a:gd name="T59" fmla="*/ 381 h 648"/>
                <a:gd name="T60" fmla="*/ 255 w 510"/>
                <a:gd name="T61" fmla="*/ 354 h 648"/>
                <a:gd name="T62" fmla="*/ 275 w 510"/>
                <a:gd name="T63" fmla="*/ 323 h 648"/>
                <a:gd name="T64" fmla="*/ 294 w 510"/>
                <a:gd name="T65" fmla="*/ 291 h 648"/>
                <a:gd name="T66" fmla="*/ 310 w 510"/>
                <a:gd name="T67" fmla="*/ 258 h 648"/>
                <a:gd name="T68" fmla="*/ 323 w 510"/>
                <a:gd name="T69" fmla="*/ 225 h 648"/>
                <a:gd name="T70" fmla="*/ 333 w 510"/>
                <a:gd name="T71" fmla="*/ 188 h 648"/>
                <a:gd name="T72" fmla="*/ 341 w 510"/>
                <a:gd name="T73" fmla="*/ 150 h 648"/>
                <a:gd name="T74" fmla="*/ 345 w 510"/>
                <a:gd name="T75" fmla="*/ 113 h 648"/>
                <a:gd name="T76" fmla="*/ 346 w 510"/>
                <a:gd name="T77" fmla="*/ 74 h 648"/>
                <a:gd name="T78" fmla="*/ 346 w 510"/>
                <a:gd name="T79" fmla="*/ 55 h 648"/>
                <a:gd name="T80" fmla="*/ 345 w 510"/>
                <a:gd name="T81" fmla="*/ 43 h 648"/>
                <a:gd name="T82" fmla="*/ 341 w 510"/>
                <a:gd name="T83" fmla="*/ 31 h 648"/>
                <a:gd name="T84" fmla="*/ 338 w 510"/>
                <a:gd name="T85" fmla="*/ 15 h 6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0"/>
                <a:gd name="T130" fmla="*/ 0 h 648"/>
                <a:gd name="T131" fmla="*/ 510 w 510"/>
                <a:gd name="T132" fmla="*/ 648 h 6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0" h="648">
                  <a:moveTo>
                    <a:pt x="384" y="5"/>
                  </a:moveTo>
                  <a:lnTo>
                    <a:pt x="444" y="0"/>
                  </a:lnTo>
                  <a:lnTo>
                    <a:pt x="500" y="10"/>
                  </a:lnTo>
                  <a:lnTo>
                    <a:pt x="502" y="18"/>
                  </a:lnTo>
                  <a:lnTo>
                    <a:pt x="503" y="26"/>
                  </a:lnTo>
                  <a:lnTo>
                    <a:pt x="505" y="31"/>
                  </a:lnTo>
                  <a:lnTo>
                    <a:pt x="506" y="37"/>
                  </a:lnTo>
                  <a:lnTo>
                    <a:pt x="508" y="43"/>
                  </a:lnTo>
                  <a:lnTo>
                    <a:pt x="508" y="49"/>
                  </a:lnTo>
                  <a:lnTo>
                    <a:pt x="509" y="56"/>
                  </a:lnTo>
                  <a:lnTo>
                    <a:pt x="509" y="66"/>
                  </a:lnTo>
                  <a:lnTo>
                    <a:pt x="509" y="90"/>
                  </a:lnTo>
                  <a:lnTo>
                    <a:pt x="508" y="113"/>
                  </a:lnTo>
                  <a:lnTo>
                    <a:pt x="506" y="136"/>
                  </a:lnTo>
                  <a:lnTo>
                    <a:pt x="505" y="159"/>
                  </a:lnTo>
                  <a:lnTo>
                    <a:pt x="502" y="181"/>
                  </a:lnTo>
                  <a:lnTo>
                    <a:pt x="496" y="204"/>
                  </a:lnTo>
                  <a:lnTo>
                    <a:pt x="493" y="226"/>
                  </a:lnTo>
                  <a:lnTo>
                    <a:pt x="487" y="248"/>
                  </a:lnTo>
                  <a:lnTo>
                    <a:pt x="481" y="268"/>
                  </a:lnTo>
                  <a:lnTo>
                    <a:pt x="474" y="290"/>
                  </a:lnTo>
                  <a:lnTo>
                    <a:pt x="467" y="310"/>
                  </a:lnTo>
                  <a:lnTo>
                    <a:pt x="458" y="331"/>
                  </a:lnTo>
                  <a:lnTo>
                    <a:pt x="448" y="351"/>
                  </a:lnTo>
                  <a:lnTo>
                    <a:pt x="438" y="370"/>
                  </a:lnTo>
                  <a:lnTo>
                    <a:pt x="426" y="389"/>
                  </a:lnTo>
                  <a:lnTo>
                    <a:pt x="415" y="407"/>
                  </a:lnTo>
                  <a:lnTo>
                    <a:pt x="402" y="426"/>
                  </a:lnTo>
                  <a:lnTo>
                    <a:pt x="389" y="444"/>
                  </a:lnTo>
                  <a:lnTo>
                    <a:pt x="373" y="461"/>
                  </a:lnTo>
                  <a:lnTo>
                    <a:pt x="358" y="479"/>
                  </a:lnTo>
                  <a:lnTo>
                    <a:pt x="341" y="495"/>
                  </a:lnTo>
                  <a:lnTo>
                    <a:pt x="323" y="511"/>
                  </a:lnTo>
                  <a:lnTo>
                    <a:pt x="304" y="527"/>
                  </a:lnTo>
                  <a:lnTo>
                    <a:pt x="284" y="541"/>
                  </a:lnTo>
                  <a:lnTo>
                    <a:pt x="264" y="557"/>
                  </a:lnTo>
                  <a:lnTo>
                    <a:pt x="242" y="570"/>
                  </a:lnTo>
                  <a:lnTo>
                    <a:pt x="219" y="585"/>
                  </a:lnTo>
                  <a:lnTo>
                    <a:pt x="194" y="599"/>
                  </a:lnTo>
                  <a:lnTo>
                    <a:pt x="169" y="611"/>
                  </a:lnTo>
                  <a:lnTo>
                    <a:pt x="143" y="624"/>
                  </a:lnTo>
                  <a:lnTo>
                    <a:pt x="116" y="635"/>
                  </a:lnTo>
                  <a:lnTo>
                    <a:pt x="87" y="647"/>
                  </a:lnTo>
                  <a:lnTo>
                    <a:pt x="46" y="605"/>
                  </a:lnTo>
                  <a:lnTo>
                    <a:pt x="27" y="577"/>
                  </a:lnTo>
                  <a:lnTo>
                    <a:pt x="0" y="527"/>
                  </a:lnTo>
                  <a:lnTo>
                    <a:pt x="20" y="519"/>
                  </a:lnTo>
                  <a:lnTo>
                    <a:pt x="39" y="512"/>
                  </a:lnTo>
                  <a:lnTo>
                    <a:pt x="59" y="505"/>
                  </a:lnTo>
                  <a:lnTo>
                    <a:pt x="76" y="496"/>
                  </a:lnTo>
                  <a:lnTo>
                    <a:pt x="95" y="487"/>
                  </a:lnTo>
                  <a:lnTo>
                    <a:pt x="113" y="477"/>
                  </a:lnTo>
                  <a:lnTo>
                    <a:pt x="130" y="467"/>
                  </a:lnTo>
                  <a:lnTo>
                    <a:pt x="146" y="455"/>
                  </a:lnTo>
                  <a:lnTo>
                    <a:pt x="161" y="445"/>
                  </a:lnTo>
                  <a:lnTo>
                    <a:pt x="177" y="434"/>
                  </a:lnTo>
                  <a:lnTo>
                    <a:pt x="191" y="421"/>
                  </a:lnTo>
                  <a:lnTo>
                    <a:pt x="206" y="409"/>
                  </a:lnTo>
                  <a:lnTo>
                    <a:pt x="219" y="394"/>
                  </a:lnTo>
                  <a:lnTo>
                    <a:pt x="232" y="381"/>
                  </a:lnTo>
                  <a:lnTo>
                    <a:pt x="243" y="368"/>
                  </a:lnTo>
                  <a:lnTo>
                    <a:pt x="255" y="354"/>
                  </a:lnTo>
                  <a:lnTo>
                    <a:pt x="267" y="338"/>
                  </a:lnTo>
                  <a:lnTo>
                    <a:pt x="275" y="323"/>
                  </a:lnTo>
                  <a:lnTo>
                    <a:pt x="285" y="307"/>
                  </a:lnTo>
                  <a:lnTo>
                    <a:pt x="294" y="291"/>
                  </a:lnTo>
                  <a:lnTo>
                    <a:pt x="303" y="275"/>
                  </a:lnTo>
                  <a:lnTo>
                    <a:pt x="310" y="258"/>
                  </a:lnTo>
                  <a:lnTo>
                    <a:pt x="317" y="241"/>
                  </a:lnTo>
                  <a:lnTo>
                    <a:pt x="323" y="225"/>
                  </a:lnTo>
                  <a:lnTo>
                    <a:pt x="329" y="206"/>
                  </a:lnTo>
                  <a:lnTo>
                    <a:pt x="333" y="188"/>
                  </a:lnTo>
                  <a:lnTo>
                    <a:pt x="338" y="169"/>
                  </a:lnTo>
                  <a:lnTo>
                    <a:pt x="341" y="150"/>
                  </a:lnTo>
                  <a:lnTo>
                    <a:pt x="344" y="132"/>
                  </a:lnTo>
                  <a:lnTo>
                    <a:pt x="345" y="113"/>
                  </a:lnTo>
                  <a:lnTo>
                    <a:pt x="346" y="92"/>
                  </a:lnTo>
                  <a:lnTo>
                    <a:pt x="346" y="74"/>
                  </a:lnTo>
                  <a:lnTo>
                    <a:pt x="346" y="62"/>
                  </a:lnTo>
                  <a:lnTo>
                    <a:pt x="346" y="55"/>
                  </a:lnTo>
                  <a:lnTo>
                    <a:pt x="345" y="49"/>
                  </a:lnTo>
                  <a:lnTo>
                    <a:pt x="345" y="43"/>
                  </a:lnTo>
                  <a:lnTo>
                    <a:pt x="344" y="37"/>
                  </a:lnTo>
                  <a:lnTo>
                    <a:pt x="341" y="31"/>
                  </a:lnTo>
                  <a:lnTo>
                    <a:pt x="339" y="24"/>
                  </a:lnTo>
                  <a:lnTo>
                    <a:pt x="338" y="15"/>
                  </a:lnTo>
                  <a:lnTo>
                    <a:pt x="384" y="5"/>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4" name="Freeform 160"/>
            <p:cNvSpPr>
              <a:spLocks/>
            </p:cNvSpPr>
            <p:nvPr/>
          </p:nvSpPr>
          <p:spPr bwMode="auto">
            <a:xfrm>
              <a:off x="5349" y="2428"/>
              <a:ext cx="70" cy="22"/>
            </a:xfrm>
            <a:custGeom>
              <a:avLst/>
              <a:gdLst>
                <a:gd name="T0" fmla="*/ 62 w 70"/>
                <a:gd name="T1" fmla="*/ 0 h 22"/>
                <a:gd name="T2" fmla="*/ 59 w 70"/>
                <a:gd name="T3" fmla="*/ 0 h 22"/>
                <a:gd name="T4" fmla="*/ 0 w 70"/>
                <a:gd name="T5" fmla="*/ 5 h 22"/>
                <a:gd name="T6" fmla="*/ 1 w 70"/>
                <a:gd name="T7" fmla="*/ 21 h 22"/>
                <a:gd name="T8" fmla="*/ 62 w 70"/>
                <a:gd name="T9" fmla="*/ 15 h 22"/>
                <a:gd name="T10" fmla="*/ 59 w 70"/>
                <a:gd name="T11" fmla="*/ 15 h 22"/>
                <a:gd name="T12" fmla="*/ 62 w 70"/>
                <a:gd name="T13" fmla="*/ 15 h 22"/>
                <a:gd name="T14" fmla="*/ 65 w 70"/>
                <a:gd name="T15" fmla="*/ 14 h 22"/>
                <a:gd name="T16" fmla="*/ 68 w 70"/>
                <a:gd name="T17" fmla="*/ 12 h 22"/>
                <a:gd name="T18" fmla="*/ 69 w 70"/>
                <a:gd name="T19" fmla="*/ 10 h 22"/>
                <a:gd name="T20" fmla="*/ 69 w 70"/>
                <a:gd name="T21" fmla="*/ 7 h 22"/>
                <a:gd name="T22" fmla="*/ 68 w 70"/>
                <a:gd name="T23" fmla="*/ 4 h 22"/>
                <a:gd name="T24" fmla="*/ 66 w 70"/>
                <a:gd name="T25" fmla="*/ 1 h 22"/>
                <a:gd name="T26" fmla="*/ 63 w 70"/>
                <a:gd name="T27" fmla="*/ 0 h 22"/>
                <a:gd name="T28" fmla="*/ 59 w 70"/>
                <a:gd name="T29" fmla="*/ 0 h 22"/>
                <a:gd name="T30" fmla="*/ 62 w 70"/>
                <a:gd name="T31" fmla="*/ 0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0"/>
                <a:gd name="T49" fmla="*/ 0 h 22"/>
                <a:gd name="T50" fmla="*/ 70 w 70"/>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0" h="22">
                  <a:moveTo>
                    <a:pt x="62" y="0"/>
                  </a:moveTo>
                  <a:lnTo>
                    <a:pt x="59" y="0"/>
                  </a:lnTo>
                  <a:lnTo>
                    <a:pt x="0" y="5"/>
                  </a:lnTo>
                  <a:lnTo>
                    <a:pt x="1" y="21"/>
                  </a:lnTo>
                  <a:lnTo>
                    <a:pt x="62" y="15"/>
                  </a:lnTo>
                  <a:lnTo>
                    <a:pt x="59" y="15"/>
                  </a:lnTo>
                  <a:lnTo>
                    <a:pt x="62" y="15"/>
                  </a:lnTo>
                  <a:lnTo>
                    <a:pt x="65" y="14"/>
                  </a:lnTo>
                  <a:lnTo>
                    <a:pt x="68" y="12"/>
                  </a:lnTo>
                  <a:lnTo>
                    <a:pt x="69" y="10"/>
                  </a:lnTo>
                  <a:lnTo>
                    <a:pt x="69" y="7"/>
                  </a:lnTo>
                  <a:lnTo>
                    <a:pt x="68" y="4"/>
                  </a:lnTo>
                  <a:lnTo>
                    <a:pt x="66" y="1"/>
                  </a:lnTo>
                  <a:lnTo>
                    <a:pt x="63" y="0"/>
                  </a:lnTo>
                  <a:lnTo>
                    <a:pt x="59" y="0"/>
                  </a:lnTo>
                  <a:lnTo>
                    <a:pt x="62"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5" name="Freeform 161"/>
            <p:cNvSpPr>
              <a:spLocks/>
            </p:cNvSpPr>
            <p:nvPr/>
          </p:nvSpPr>
          <p:spPr bwMode="auto">
            <a:xfrm>
              <a:off x="5409" y="2428"/>
              <a:ext cx="65" cy="26"/>
            </a:xfrm>
            <a:custGeom>
              <a:avLst/>
              <a:gdLst>
                <a:gd name="T0" fmla="*/ 64 w 65"/>
                <a:gd name="T1" fmla="*/ 17 h 26"/>
                <a:gd name="T2" fmla="*/ 57 w 65"/>
                <a:gd name="T3" fmla="*/ 9 h 26"/>
                <a:gd name="T4" fmla="*/ 2 w 65"/>
                <a:gd name="T5" fmla="*/ 0 h 26"/>
                <a:gd name="T6" fmla="*/ 0 w 65"/>
                <a:gd name="T7" fmla="*/ 15 h 26"/>
                <a:gd name="T8" fmla="*/ 54 w 65"/>
                <a:gd name="T9" fmla="*/ 25 h 26"/>
                <a:gd name="T10" fmla="*/ 47 w 65"/>
                <a:gd name="T11" fmla="*/ 18 h 26"/>
                <a:gd name="T12" fmla="*/ 54 w 65"/>
                <a:gd name="T13" fmla="*/ 25 h 26"/>
                <a:gd name="T14" fmla="*/ 58 w 65"/>
                <a:gd name="T15" fmla="*/ 25 h 26"/>
                <a:gd name="T16" fmla="*/ 61 w 65"/>
                <a:gd name="T17" fmla="*/ 24 h 26"/>
                <a:gd name="T18" fmla="*/ 63 w 65"/>
                <a:gd name="T19" fmla="*/ 21 h 26"/>
                <a:gd name="T20" fmla="*/ 64 w 65"/>
                <a:gd name="T21" fmla="*/ 18 h 26"/>
                <a:gd name="T22" fmla="*/ 64 w 65"/>
                <a:gd name="T23" fmla="*/ 17 h 26"/>
                <a:gd name="T24" fmla="*/ 63 w 65"/>
                <a:gd name="T25" fmla="*/ 14 h 26"/>
                <a:gd name="T26" fmla="*/ 61 w 65"/>
                <a:gd name="T27" fmla="*/ 11 h 26"/>
                <a:gd name="T28" fmla="*/ 57 w 65"/>
                <a:gd name="T29" fmla="*/ 9 h 26"/>
                <a:gd name="T30" fmla="*/ 64 w 65"/>
                <a:gd name="T31" fmla="*/ 17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5"/>
                <a:gd name="T49" fmla="*/ 0 h 26"/>
                <a:gd name="T50" fmla="*/ 65 w 65"/>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5" h="26">
                  <a:moveTo>
                    <a:pt x="64" y="17"/>
                  </a:moveTo>
                  <a:lnTo>
                    <a:pt x="57" y="9"/>
                  </a:lnTo>
                  <a:lnTo>
                    <a:pt x="2" y="0"/>
                  </a:lnTo>
                  <a:lnTo>
                    <a:pt x="0" y="15"/>
                  </a:lnTo>
                  <a:lnTo>
                    <a:pt x="54" y="25"/>
                  </a:lnTo>
                  <a:lnTo>
                    <a:pt x="47" y="18"/>
                  </a:lnTo>
                  <a:lnTo>
                    <a:pt x="54" y="25"/>
                  </a:lnTo>
                  <a:lnTo>
                    <a:pt x="58" y="25"/>
                  </a:lnTo>
                  <a:lnTo>
                    <a:pt x="61" y="24"/>
                  </a:lnTo>
                  <a:lnTo>
                    <a:pt x="63" y="21"/>
                  </a:lnTo>
                  <a:lnTo>
                    <a:pt x="64" y="18"/>
                  </a:lnTo>
                  <a:lnTo>
                    <a:pt x="64" y="17"/>
                  </a:lnTo>
                  <a:lnTo>
                    <a:pt x="63" y="14"/>
                  </a:lnTo>
                  <a:lnTo>
                    <a:pt x="61" y="11"/>
                  </a:lnTo>
                  <a:lnTo>
                    <a:pt x="57" y="9"/>
                  </a:lnTo>
                  <a:lnTo>
                    <a:pt x="64" y="17"/>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6" name="Freeform 162"/>
            <p:cNvSpPr>
              <a:spLocks/>
            </p:cNvSpPr>
            <p:nvPr/>
          </p:nvSpPr>
          <p:spPr bwMode="auto">
            <a:xfrm>
              <a:off x="5458" y="2445"/>
              <a:ext cx="26" cy="57"/>
            </a:xfrm>
            <a:custGeom>
              <a:avLst/>
              <a:gdLst>
                <a:gd name="T0" fmla="*/ 25 w 26"/>
                <a:gd name="T1" fmla="*/ 56 h 57"/>
                <a:gd name="T2" fmla="*/ 25 w 26"/>
                <a:gd name="T3" fmla="*/ 47 h 57"/>
                <a:gd name="T4" fmla="*/ 24 w 26"/>
                <a:gd name="T5" fmla="*/ 39 h 57"/>
                <a:gd name="T6" fmla="*/ 22 w 26"/>
                <a:gd name="T7" fmla="*/ 31 h 57"/>
                <a:gd name="T8" fmla="*/ 22 w 26"/>
                <a:gd name="T9" fmla="*/ 27 h 57"/>
                <a:gd name="T10" fmla="*/ 21 w 26"/>
                <a:gd name="T11" fmla="*/ 21 h 57"/>
                <a:gd name="T12" fmla="*/ 18 w 26"/>
                <a:gd name="T13" fmla="*/ 14 h 57"/>
                <a:gd name="T14" fmla="*/ 17 w 26"/>
                <a:gd name="T15" fmla="*/ 8 h 57"/>
                <a:gd name="T16" fmla="*/ 15 w 26"/>
                <a:gd name="T17" fmla="*/ 0 h 57"/>
                <a:gd name="T18" fmla="*/ 0 w 26"/>
                <a:gd name="T19" fmla="*/ 1 h 57"/>
                <a:gd name="T20" fmla="*/ 1 w 26"/>
                <a:gd name="T21" fmla="*/ 11 h 57"/>
                <a:gd name="T22" fmla="*/ 2 w 26"/>
                <a:gd name="T23" fmla="*/ 18 h 57"/>
                <a:gd name="T24" fmla="*/ 4 w 26"/>
                <a:gd name="T25" fmla="*/ 24 h 57"/>
                <a:gd name="T26" fmla="*/ 5 w 26"/>
                <a:gd name="T27" fmla="*/ 29 h 57"/>
                <a:gd name="T28" fmla="*/ 7 w 26"/>
                <a:gd name="T29" fmla="*/ 34 h 57"/>
                <a:gd name="T30" fmla="*/ 7 w 26"/>
                <a:gd name="T31" fmla="*/ 40 h 57"/>
                <a:gd name="T32" fmla="*/ 8 w 26"/>
                <a:gd name="T33" fmla="*/ 47 h 57"/>
                <a:gd name="T34" fmla="*/ 8 w 26"/>
                <a:gd name="T35" fmla="*/ 56 h 57"/>
                <a:gd name="T36" fmla="*/ 25 w 26"/>
                <a:gd name="T37" fmla="*/ 56 h 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7"/>
                <a:gd name="T59" fmla="*/ 26 w 26"/>
                <a:gd name="T60" fmla="*/ 57 h 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7">
                  <a:moveTo>
                    <a:pt x="25" y="56"/>
                  </a:moveTo>
                  <a:lnTo>
                    <a:pt x="25" y="47"/>
                  </a:lnTo>
                  <a:lnTo>
                    <a:pt x="24" y="39"/>
                  </a:lnTo>
                  <a:lnTo>
                    <a:pt x="22" y="31"/>
                  </a:lnTo>
                  <a:lnTo>
                    <a:pt x="22" y="27"/>
                  </a:lnTo>
                  <a:lnTo>
                    <a:pt x="21" y="21"/>
                  </a:lnTo>
                  <a:lnTo>
                    <a:pt x="18" y="14"/>
                  </a:lnTo>
                  <a:lnTo>
                    <a:pt x="17" y="8"/>
                  </a:lnTo>
                  <a:lnTo>
                    <a:pt x="15" y="0"/>
                  </a:lnTo>
                  <a:lnTo>
                    <a:pt x="0" y="1"/>
                  </a:lnTo>
                  <a:lnTo>
                    <a:pt x="1" y="11"/>
                  </a:lnTo>
                  <a:lnTo>
                    <a:pt x="2" y="18"/>
                  </a:lnTo>
                  <a:lnTo>
                    <a:pt x="4" y="24"/>
                  </a:lnTo>
                  <a:lnTo>
                    <a:pt x="5" y="29"/>
                  </a:lnTo>
                  <a:lnTo>
                    <a:pt x="7" y="34"/>
                  </a:lnTo>
                  <a:lnTo>
                    <a:pt x="7" y="40"/>
                  </a:lnTo>
                  <a:lnTo>
                    <a:pt x="8" y="47"/>
                  </a:lnTo>
                  <a:lnTo>
                    <a:pt x="8" y="56"/>
                  </a:lnTo>
                  <a:lnTo>
                    <a:pt x="25" y="56"/>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7" name="Freeform 163"/>
            <p:cNvSpPr>
              <a:spLocks/>
            </p:cNvSpPr>
            <p:nvPr/>
          </p:nvSpPr>
          <p:spPr bwMode="auto">
            <a:xfrm>
              <a:off x="5047" y="2502"/>
              <a:ext cx="437" cy="589"/>
            </a:xfrm>
            <a:custGeom>
              <a:avLst/>
              <a:gdLst>
                <a:gd name="T0" fmla="*/ 10 w 437"/>
                <a:gd name="T1" fmla="*/ 588 h 589"/>
                <a:gd name="T2" fmla="*/ 66 w 437"/>
                <a:gd name="T3" fmla="*/ 565 h 589"/>
                <a:gd name="T4" fmla="*/ 118 w 437"/>
                <a:gd name="T5" fmla="*/ 539 h 589"/>
                <a:gd name="T6" fmla="*/ 165 w 437"/>
                <a:gd name="T7" fmla="*/ 511 h 589"/>
                <a:gd name="T8" fmla="*/ 208 w 437"/>
                <a:gd name="T9" fmla="*/ 482 h 589"/>
                <a:gd name="T10" fmla="*/ 248 w 437"/>
                <a:gd name="T11" fmla="*/ 450 h 589"/>
                <a:gd name="T12" fmla="*/ 282 w 437"/>
                <a:gd name="T13" fmla="*/ 417 h 589"/>
                <a:gd name="T14" fmla="*/ 314 w 437"/>
                <a:gd name="T15" fmla="*/ 382 h 589"/>
                <a:gd name="T16" fmla="*/ 340 w 437"/>
                <a:gd name="T17" fmla="*/ 346 h 589"/>
                <a:gd name="T18" fmla="*/ 365 w 437"/>
                <a:gd name="T19" fmla="*/ 307 h 589"/>
                <a:gd name="T20" fmla="*/ 384 w 437"/>
                <a:gd name="T21" fmla="*/ 268 h 589"/>
                <a:gd name="T22" fmla="*/ 400 w 437"/>
                <a:gd name="T23" fmla="*/ 226 h 589"/>
                <a:gd name="T24" fmla="*/ 413 w 437"/>
                <a:gd name="T25" fmla="*/ 184 h 589"/>
                <a:gd name="T26" fmla="*/ 423 w 437"/>
                <a:gd name="T27" fmla="*/ 139 h 589"/>
                <a:gd name="T28" fmla="*/ 430 w 437"/>
                <a:gd name="T29" fmla="*/ 94 h 589"/>
                <a:gd name="T30" fmla="*/ 435 w 437"/>
                <a:gd name="T31" fmla="*/ 47 h 589"/>
                <a:gd name="T32" fmla="*/ 436 w 437"/>
                <a:gd name="T33" fmla="*/ 0 h 589"/>
                <a:gd name="T34" fmla="*/ 417 w 437"/>
                <a:gd name="T35" fmla="*/ 23 h 589"/>
                <a:gd name="T36" fmla="*/ 414 w 437"/>
                <a:gd name="T37" fmla="*/ 69 h 589"/>
                <a:gd name="T38" fmla="*/ 410 w 437"/>
                <a:gd name="T39" fmla="*/ 114 h 589"/>
                <a:gd name="T40" fmla="*/ 401 w 437"/>
                <a:gd name="T41" fmla="*/ 159 h 589"/>
                <a:gd name="T42" fmla="*/ 390 w 437"/>
                <a:gd name="T43" fmla="*/ 201 h 589"/>
                <a:gd name="T44" fmla="*/ 375 w 437"/>
                <a:gd name="T45" fmla="*/ 242 h 589"/>
                <a:gd name="T46" fmla="*/ 359 w 437"/>
                <a:gd name="T47" fmla="*/ 281 h 589"/>
                <a:gd name="T48" fmla="*/ 337 w 437"/>
                <a:gd name="T49" fmla="*/ 320 h 589"/>
                <a:gd name="T50" fmla="*/ 313 w 437"/>
                <a:gd name="T51" fmla="*/ 356 h 589"/>
                <a:gd name="T52" fmla="*/ 284 w 437"/>
                <a:gd name="T53" fmla="*/ 389 h 589"/>
                <a:gd name="T54" fmla="*/ 252 w 437"/>
                <a:gd name="T55" fmla="*/ 423 h 589"/>
                <a:gd name="T56" fmla="*/ 217 w 437"/>
                <a:gd name="T57" fmla="*/ 455 h 589"/>
                <a:gd name="T58" fmla="*/ 176 w 437"/>
                <a:gd name="T59" fmla="*/ 484 h 589"/>
                <a:gd name="T60" fmla="*/ 133 w 437"/>
                <a:gd name="T61" fmla="*/ 513 h 589"/>
                <a:gd name="T62" fmla="*/ 84 w 437"/>
                <a:gd name="T63" fmla="*/ 539 h 589"/>
                <a:gd name="T64" fmla="*/ 30 w 437"/>
                <a:gd name="T65" fmla="*/ 562 h 589"/>
                <a:gd name="T66" fmla="*/ 13 w 437"/>
                <a:gd name="T67" fmla="*/ 576 h 5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7"/>
                <a:gd name="T103" fmla="*/ 0 h 589"/>
                <a:gd name="T104" fmla="*/ 437 w 437"/>
                <a:gd name="T105" fmla="*/ 589 h 5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7" h="589">
                  <a:moveTo>
                    <a:pt x="0" y="587"/>
                  </a:moveTo>
                  <a:lnTo>
                    <a:pt x="10" y="588"/>
                  </a:lnTo>
                  <a:lnTo>
                    <a:pt x="39" y="576"/>
                  </a:lnTo>
                  <a:lnTo>
                    <a:pt x="66" y="565"/>
                  </a:lnTo>
                  <a:lnTo>
                    <a:pt x="92" y="552"/>
                  </a:lnTo>
                  <a:lnTo>
                    <a:pt x="118" y="539"/>
                  </a:lnTo>
                  <a:lnTo>
                    <a:pt x="143" y="526"/>
                  </a:lnTo>
                  <a:lnTo>
                    <a:pt x="165" y="511"/>
                  </a:lnTo>
                  <a:lnTo>
                    <a:pt x="188" y="497"/>
                  </a:lnTo>
                  <a:lnTo>
                    <a:pt x="208" y="482"/>
                  </a:lnTo>
                  <a:lnTo>
                    <a:pt x="229" y="466"/>
                  </a:lnTo>
                  <a:lnTo>
                    <a:pt x="248" y="450"/>
                  </a:lnTo>
                  <a:lnTo>
                    <a:pt x="266" y="434"/>
                  </a:lnTo>
                  <a:lnTo>
                    <a:pt x="282" y="417"/>
                  </a:lnTo>
                  <a:lnTo>
                    <a:pt x="298" y="400"/>
                  </a:lnTo>
                  <a:lnTo>
                    <a:pt x="314" y="382"/>
                  </a:lnTo>
                  <a:lnTo>
                    <a:pt x="327" y="363"/>
                  </a:lnTo>
                  <a:lnTo>
                    <a:pt x="340" y="346"/>
                  </a:lnTo>
                  <a:lnTo>
                    <a:pt x="352" y="327"/>
                  </a:lnTo>
                  <a:lnTo>
                    <a:pt x="365" y="307"/>
                  </a:lnTo>
                  <a:lnTo>
                    <a:pt x="375" y="287"/>
                  </a:lnTo>
                  <a:lnTo>
                    <a:pt x="384" y="268"/>
                  </a:lnTo>
                  <a:lnTo>
                    <a:pt x="393" y="246"/>
                  </a:lnTo>
                  <a:lnTo>
                    <a:pt x="400" y="226"/>
                  </a:lnTo>
                  <a:lnTo>
                    <a:pt x="407" y="204"/>
                  </a:lnTo>
                  <a:lnTo>
                    <a:pt x="413" y="184"/>
                  </a:lnTo>
                  <a:lnTo>
                    <a:pt x="419" y="162"/>
                  </a:lnTo>
                  <a:lnTo>
                    <a:pt x="423" y="139"/>
                  </a:lnTo>
                  <a:lnTo>
                    <a:pt x="427" y="117"/>
                  </a:lnTo>
                  <a:lnTo>
                    <a:pt x="430" y="94"/>
                  </a:lnTo>
                  <a:lnTo>
                    <a:pt x="433" y="71"/>
                  </a:lnTo>
                  <a:lnTo>
                    <a:pt x="435" y="47"/>
                  </a:lnTo>
                  <a:lnTo>
                    <a:pt x="435" y="23"/>
                  </a:lnTo>
                  <a:lnTo>
                    <a:pt x="436" y="0"/>
                  </a:lnTo>
                  <a:lnTo>
                    <a:pt x="417" y="0"/>
                  </a:lnTo>
                  <a:lnTo>
                    <a:pt x="417" y="23"/>
                  </a:lnTo>
                  <a:lnTo>
                    <a:pt x="416" y="46"/>
                  </a:lnTo>
                  <a:lnTo>
                    <a:pt x="414" y="69"/>
                  </a:lnTo>
                  <a:lnTo>
                    <a:pt x="413" y="92"/>
                  </a:lnTo>
                  <a:lnTo>
                    <a:pt x="410" y="114"/>
                  </a:lnTo>
                  <a:lnTo>
                    <a:pt x="406" y="137"/>
                  </a:lnTo>
                  <a:lnTo>
                    <a:pt x="401" y="159"/>
                  </a:lnTo>
                  <a:lnTo>
                    <a:pt x="395" y="179"/>
                  </a:lnTo>
                  <a:lnTo>
                    <a:pt x="390" y="201"/>
                  </a:lnTo>
                  <a:lnTo>
                    <a:pt x="384" y="221"/>
                  </a:lnTo>
                  <a:lnTo>
                    <a:pt x="375" y="242"/>
                  </a:lnTo>
                  <a:lnTo>
                    <a:pt x="368" y="262"/>
                  </a:lnTo>
                  <a:lnTo>
                    <a:pt x="359" y="281"/>
                  </a:lnTo>
                  <a:lnTo>
                    <a:pt x="348" y="301"/>
                  </a:lnTo>
                  <a:lnTo>
                    <a:pt x="337" y="320"/>
                  </a:lnTo>
                  <a:lnTo>
                    <a:pt x="326" y="337"/>
                  </a:lnTo>
                  <a:lnTo>
                    <a:pt x="313" y="356"/>
                  </a:lnTo>
                  <a:lnTo>
                    <a:pt x="300" y="374"/>
                  </a:lnTo>
                  <a:lnTo>
                    <a:pt x="284" y="389"/>
                  </a:lnTo>
                  <a:lnTo>
                    <a:pt x="269" y="407"/>
                  </a:lnTo>
                  <a:lnTo>
                    <a:pt x="252" y="423"/>
                  </a:lnTo>
                  <a:lnTo>
                    <a:pt x="234" y="440"/>
                  </a:lnTo>
                  <a:lnTo>
                    <a:pt x="217" y="455"/>
                  </a:lnTo>
                  <a:lnTo>
                    <a:pt x="197" y="471"/>
                  </a:lnTo>
                  <a:lnTo>
                    <a:pt x="176" y="484"/>
                  </a:lnTo>
                  <a:lnTo>
                    <a:pt x="156" y="498"/>
                  </a:lnTo>
                  <a:lnTo>
                    <a:pt x="133" y="513"/>
                  </a:lnTo>
                  <a:lnTo>
                    <a:pt x="110" y="526"/>
                  </a:lnTo>
                  <a:lnTo>
                    <a:pt x="84" y="539"/>
                  </a:lnTo>
                  <a:lnTo>
                    <a:pt x="59" y="550"/>
                  </a:lnTo>
                  <a:lnTo>
                    <a:pt x="30" y="562"/>
                  </a:lnTo>
                  <a:lnTo>
                    <a:pt x="2" y="574"/>
                  </a:lnTo>
                  <a:lnTo>
                    <a:pt x="13" y="576"/>
                  </a:lnTo>
                  <a:lnTo>
                    <a:pt x="0" y="587"/>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8" name="Freeform 164"/>
            <p:cNvSpPr>
              <a:spLocks/>
            </p:cNvSpPr>
            <p:nvPr/>
          </p:nvSpPr>
          <p:spPr bwMode="auto">
            <a:xfrm>
              <a:off x="5005" y="3035"/>
              <a:ext cx="56" cy="54"/>
            </a:xfrm>
            <a:custGeom>
              <a:avLst/>
              <a:gdLst>
                <a:gd name="T0" fmla="*/ 0 w 56"/>
                <a:gd name="T1" fmla="*/ 8 h 54"/>
                <a:gd name="T2" fmla="*/ 1 w 56"/>
                <a:gd name="T3" fmla="*/ 10 h 54"/>
                <a:gd name="T4" fmla="*/ 42 w 56"/>
                <a:gd name="T5" fmla="*/ 53 h 54"/>
                <a:gd name="T6" fmla="*/ 55 w 56"/>
                <a:gd name="T7" fmla="*/ 43 h 54"/>
                <a:gd name="T8" fmla="*/ 14 w 56"/>
                <a:gd name="T9" fmla="*/ 0 h 54"/>
                <a:gd name="T10" fmla="*/ 16 w 56"/>
                <a:gd name="T11" fmla="*/ 1 h 54"/>
                <a:gd name="T12" fmla="*/ 0 w 56"/>
                <a:gd name="T13" fmla="*/ 8 h 54"/>
                <a:gd name="T14" fmla="*/ 0 60000 65536"/>
                <a:gd name="T15" fmla="*/ 0 60000 65536"/>
                <a:gd name="T16" fmla="*/ 0 60000 65536"/>
                <a:gd name="T17" fmla="*/ 0 60000 65536"/>
                <a:gd name="T18" fmla="*/ 0 60000 65536"/>
                <a:gd name="T19" fmla="*/ 0 60000 65536"/>
                <a:gd name="T20" fmla="*/ 0 60000 65536"/>
                <a:gd name="T21" fmla="*/ 0 w 56"/>
                <a:gd name="T22" fmla="*/ 0 h 54"/>
                <a:gd name="T23" fmla="*/ 56 w 56"/>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4">
                  <a:moveTo>
                    <a:pt x="0" y="8"/>
                  </a:moveTo>
                  <a:lnTo>
                    <a:pt x="1" y="10"/>
                  </a:lnTo>
                  <a:lnTo>
                    <a:pt x="42" y="53"/>
                  </a:lnTo>
                  <a:lnTo>
                    <a:pt x="55" y="43"/>
                  </a:lnTo>
                  <a:lnTo>
                    <a:pt x="14" y="0"/>
                  </a:lnTo>
                  <a:lnTo>
                    <a:pt x="16" y="1"/>
                  </a:lnTo>
                  <a:lnTo>
                    <a:pt x="0" y="8"/>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19" name="Freeform 165"/>
            <p:cNvSpPr>
              <a:spLocks/>
            </p:cNvSpPr>
            <p:nvPr/>
          </p:nvSpPr>
          <p:spPr bwMode="auto">
            <a:xfrm>
              <a:off x="4987" y="3006"/>
              <a:ext cx="33" cy="40"/>
            </a:xfrm>
            <a:custGeom>
              <a:avLst/>
              <a:gdLst>
                <a:gd name="T0" fmla="*/ 1 w 33"/>
                <a:gd name="T1" fmla="*/ 11 h 40"/>
                <a:gd name="T2" fmla="*/ 18 w 33"/>
                <a:gd name="T3" fmla="*/ 39 h 40"/>
                <a:gd name="T4" fmla="*/ 32 w 33"/>
                <a:gd name="T5" fmla="*/ 30 h 40"/>
                <a:gd name="T6" fmla="*/ 15 w 33"/>
                <a:gd name="T7" fmla="*/ 4 h 40"/>
                <a:gd name="T8" fmla="*/ 17 w 33"/>
                <a:gd name="T9" fmla="*/ 4 h 40"/>
                <a:gd name="T10" fmla="*/ 15 w 33"/>
                <a:gd name="T11" fmla="*/ 4 h 40"/>
                <a:gd name="T12" fmla="*/ 14 w 33"/>
                <a:gd name="T13" fmla="*/ 1 h 40"/>
                <a:gd name="T14" fmla="*/ 9 w 33"/>
                <a:gd name="T15" fmla="*/ 0 h 40"/>
                <a:gd name="T16" fmla="*/ 7 w 33"/>
                <a:gd name="T17" fmla="*/ 0 h 40"/>
                <a:gd name="T18" fmla="*/ 4 w 33"/>
                <a:gd name="T19" fmla="*/ 1 h 40"/>
                <a:gd name="T20" fmla="*/ 2 w 33"/>
                <a:gd name="T21" fmla="*/ 2 h 40"/>
                <a:gd name="T22" fmla="*/ 1 w 33"/>
                <a:gd name="T23" fmla="*/ 5 h 40"/>
                <a:gd name="T24" fmla="*/ 0 w 33"/>
                <a:gd name="T25" fmla="*/ 8 h 40"/>
                <a:gd name="T26" fmla="*/ 1 w 33"/>
                <a:gd name="T27" fmla="*/ 11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0"/>
                <a:gd name="T44" fmla="*/ 33 w 33"/>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0">
                  <a:moveTo>
                    <a:pt x="1" y="11"/>
                  </a:moveTo>
                  <a:lnTo>
                    <a:pt x="18" y="39"/>
                  </a:lnTo>
                  <a:lnTo>
                    <a:pt x="32" y="30"/>
                  </a:lnTo>
                  <a:lnTo>
                    <a:pt x="15" y="4"/>
                  </a:lnTo>
                  <a:lnTo>
                    <a:pt x="17" y="4"/>
                  </a:lnTo>
                  <a:lnTo>
                    <a:pt x="15" y="4"/>
                  </a:lnTo>
                  <a:lnTo>
                    <a:pt x="14" y="1"/>
                  </a:lnTo>
                  <a:lnTo>
                    <a:pt x="9" y="0"/>
                  </a:lnTo>
                  <a:lnTo>
                    <a:pt x="7" y="0"/>
                  </a:lnTo>
                  <a:lnTo>
                    <a:pt x="4" y="1"/>
                  </a:lnTo>
                  <a:lnTo>
                    <a:pt x="2" y="2"/>
                  </a:lnTo>
                  <a:lnTo>
                    <a:pt x="1" y="5"/>
                  </a:lnTo>
                  <a:lnTo>
                    <a:pt x="0" y="8"/>
                  </a:lnTo>
                  <a:lnTo>
                    <a:pt x="1" y="1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20" name="Freeform 166"/>
            <p:cNvSpPr>
              <a:spLocks/>
            </p:cNvSpPr>
            <p:nvPr/>
          </p:nvSpPr>
          <p:spPr bwMode="auto">
            <a:xfrm>
              <a:off x="4958" y="2956"/>
              <a:ext cx="46" cy="62"/>
            </a:xfrm>
            <a:custGeom>
              <a:avLst/>
              <a:gdLst>
                <a:gd name="T0" fmla="*/ 7 w 46"/>
                <a:gd name="T1" fmla="*/ 1 h 62"/>
                <a:gd name="T2" fmla="*/ 1 w 46"/>
                <a:gd name="T3" fmla="*/ 11 h 62"/>
                <a:gd name="T4" fmla="*/ 29 w 46"/>
                <a:gd name="T5" fmla="*/ 61 h 62"/>
                <a:gd name="T6" fmla="*/ 45 w 46"/>
                <a:gd name="T7" fmla="*/ 54 h 62"/>
                <a:gd name="T8" fmla="*/ 18 w 46"/>
                <a:gd name="T9" fmla="*/ 4 h 62"/>
                <a:gd name="T10" fmla="*/ 12 w 46"/>
                <a:gd name="T11" fmla="*/ 15 h 62"/>
                <a:gd name="T12" fmla="*/ 18 w 46"/>
                <a:gd name="T13" fmla="*/ 4 h 62"/>
                <a:gd name="T14" fmla="*/ 14 w 46"/>
                <a:gd name="T15" fmla="*/ 1 h 62"/>
                <a:gd name="T16" fmla="*/ 11 w 46"/>
                <a:gd name="T17" fmla="*/ 0 h 62"/>
                <a:gd name="T18" fmla="*/ 8 w 46"/>
                <a:gd name="T19" fmla="*/ 0 h 62"/>
                <a:gd name="T20" fmla="*/ 5 w 46"/>
                <a:gd name="T21" fmla="*/ 1 h 62"/>
                <a:gd name="T22" fmla="*/ 2 w 46"/>
                <a:gd name="T23" fmla="*/ 2 h 62"/>
                <a:gd name="T24" fmla="*/ 0 w 46"/>
                <a:gd name="T25" fmla="*/ 5 h 62"/>
                <a:gd name="T26" fmla="*/ 0 w 46"/>
                <a:gd name="T27" fmla="*/ 8 h 62"/>
                <a:gd name="T28" fmla="*/ 1 w 46"/>
                <a:gd name="T29" fmla="*/ 11 h 62"/>
                <a:gd name="T30" fmla="*/ 7 w 46"/>
                <a:gd name="T31" fmla="*/ 1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62"/>
                <a:gd name="T50" fmla="*/ 46 w 46"/>
                <a:gd name="T51" fmla="*/ 62 h 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62">
                  <a:moveTo>
                    <a:pt x="7" y="1"/>
                  </a:moveTo>
                  <a:lnTo>
                    <a:pt x="1" y="11"/>
                  </a:lnTo>
                  <a:lnTo>
                    <a:pt x="29" y="61"/>
                  </a:lnTo>
                  <a:lnTo>
                    <a:pt x="45" y="54"/>
                  </a:lnTo>
                  <a:lnTo>
                    <a:pt x="18" y="4"/>
                  </a:lnTo>
                  <a:lnTo>
                    <a:pt x="12" y="15"/>
                  </a:lnTo>
                  <a:lnTo>
                    <a:pt x="18" y="4"/>
                  </a:lnTo>
                  <a:lnTo>
                    <a:pt x="14" y="1"/>
                  </a:lnTo>
                  <a:lnTo>
                    <a:pt x="11" y="0"/>
                  </a:lnTo>
                  <a:lnTo>
                    <a:pt x="8" y="0"/>
                  </a:lnTo>
                  <a:lnTo>
                    <a:pt x="5" y="1"/>
                  </a:lnTo>
                  <a:lnTo>
                    <a:pt x="2" y="2"/>
                  </a:lnTo>
                  <a:lnTo>
                    <a:pt x="0" y="5"/>
                  </a:lnTo>
                  <a:lnTo>
                    <a:pt x="0" y="8"/>
                  </a:lnTo>
                  <a:lnTo>
                    <a:pt x="1" y="11"/>
                  </a:lnTo>
                  <a:lnTo>
                    <a:pt x="7" y="1"/>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21" name="Freeform 167"/>
            <p:cNvSpPr>
              <a:spLocks/>
            </p:cNvSpPr>
            <p:nvPr/>
          </p:nvSpPr>
          <p:spPr bwMode="auto">
            <a:xfrm>
              <a:off x="4963" y="2510"/>
              <a:ext cx="360" cy="461"/>
            </a:xfrm>
            <a:custGeom>
              <a:avLst/>
              <a:gdLst>
                <a:gd name="T0" fmla="*/ 340 w 360"/>
                <a:gd name="T1" fmla="*/ 18 h 461"/>
                <a:gd name="T2" fmla="*/ 337 w 360"/>
                <a:gd name="T3" fmla="*/ 58 h 461"/>
                <a:gd name="T4" fmla="*/ 332 w 360"/>
                <a:gd name="T5" fmla="*/ 94 h 461"/>
                <a:gd name="T6" fmla="*/ 323 w 360"/>
                <a:gd name="T7" fmla="*/ 130 h 461"/>
                <a:gd name="T8" fmla="*/ 311 w 360"/>
                <a:gd name="T9" fmla="*/ 165 h 461"/>
                <a:gd name="T10" fmla="*/ 297 w 360"/>
                <a:gd name="T11" fmla="*/ 199 h 461"/>
                <a:gd name="T12" fmla="*/ 281 w 360"/>
                <a:gd name="T13" fmla="*/ 229 h 461"/>
                <a:gd name="T14" fmla="*/ 260 w 360"/>
                <a:gd name="T15" fmla="*/ 260 h 461"/>
                <a:gd name="T16" fmla="*/ 240 w 360"/>
                <a:gd name="T17" fmla="*/ 289 h 461"/>
                <a:gd name="T18" fmla="*/ 216 w 360"/>
                <a:gd name="T19" fmla="*/ 316 h 461"/>
                <a:gd name="T20" fmla="*/ 188 w 360"/>
                <a:gd name="T21" fmla="*/ 341 h 461"/>
                <a:gd name="T22" fmla="*/ 159 w 360"/>
                <a:gd name="T23" fmla="*/ 366 h 461"/>
                <a:gd name="T24" fmla="*/ 127 w 360"/>
                <a:gd name="T25" fmla="*/ 386 h 461"/>
                <a:gd name="T26" fmla="*/ 94 w 360"/>
                <a:gd name="T27" fmla="*/ 406 h 461"/>
                <a:gd name="T28" fmla="*/ 57 w 360"/>
                <a:gd name="T29" fmla="*/ 424 h 461"/>
                <a:gd name="T30" fmla="*/ 18 w 360"/>
                <a:gd name="T31" fmla="*/ 438 h 461"/>
                <a:gd name="T32" fmla="*/ 5 w 360"/>
                <a:gd name="T33" fmla="*/ 460 h 461"/>
                <a:gd name="T34" fmla="*/ 46 w 360"/>
                <a:gd name="T35" fmla="*/ 446 h 461"/>
                <a:gd name="T36" fmla="*/ 85 w 360"/>
                <a:gd name="T37" fmla="*/ 428 h 461"/>
                <a:gd name="T38" fmla="*/ 121 w 360"/>
                <a:gd name="T39" fmla="*/ 409 h 461"/>
                <a:gd name="T40" fmla="*/ 155 w 360"/>
                <a:gd name="T41" fmla="*/ 387 h 461"/>
                <a:gd name="T42" fmla="*/ 187 w 360"/>
                <a:gd name="T43" fmla="*/ 366 h 461"/>
                <a:gd name="T44" fmla="*/ 216 w 360"/>
                <a:gd name="T45" fmla="*/ 339 h 461"/>
                <a:gd name="T46" fmla="*/ 242 w 360"/>
                <a:gd name="T47" fmla="*/ 312 h 461"/>
                <a:gd name="T48" fmla="*/ 266 w 360"/>
                <a:gd name="T49" fmla="*/ 284 h 461"/>
                <a:gd name="T50" fmla="*/ 287 w 360"/>
                <a:gd name="T51" fmla="*/ 252 h 461"/>
                <a:gd name="T52" fmla="*/ 305 w 360"/>
                <a:gd name="T53" fmla="*/ 220 h 461"/>
                <a:gd name="T54" fmla="*/ 321 w 360"/>
                <a:gd name="T55" fmla="*/ 187 h 461"/>
                <a:gd name="T56" fmla="*/ 336 w 360"/>
                <a:gd name="T57" fmla="*/ 152 h 461"/>
                <a:gd name="T58" fmla="*/ 345 w 360"/>
                <a:gd name="T59" fmla="*/ 116 h 461"/>
                <a:gd name="T60" fmla="*/ 352 w 360"/>
                <a:gd name="T61" fmla="*/ 78 h 461"/>
                <a:gd name="T62" fmla="*/ 356 w 360"/>
                <a:gd name="T63" fmla="*/ 39 h 461"/>
                <a:gd name="T64" fmla="*/ 359 w 360"/>
                <a:gd name="T65" fmla="*/ 0 h 4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0"/>
                <a:gd name="T100" fmla="*/ 0 h 461"/>
                <a:gd name="T101" fmla="*/ 360 w 360"/>
                <a:gd name="T102" fmla="*/ 461 h 4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0" h="461">
                  <a:moveTo>
                    <a:pt x="340" y="0"/>
                  </a:moveTo>
                  <a:lnTo>
                    <a:pt x="340" y="18"/>
                  </a:lnTo>
                  <a:lnTo>
                    <a:pt x="339" y="39"/>
                  </a:lnTo>
                  <a:lnTo>
                    <a:pt x="337" y="58"/>
                  </a:lnTo>
                  <a:lnTo>
                    <a:pt x="334" y="77"/>
                  </a:lnTo>
                  <a:lnTo>
                    <a:pt x="332" y="94"/>
                  </a:lnTo>
                  <a:lnTo>
                    <a:pt x="327" y="113"/>
                  </a:lnTo>
                  <a:lnTo>
                    <a:pt x="323" y="130"/>
                  </a:lnTo>
                  <a:lnTo>
                    <a:pt x="317" y="148"/>
                  </a:lnTo>
                  <a:lnTo>
                    <a:pt x="311" y="165"/>
                  </a:lnTo>
                  <a:lnTo>
                    <a:pt x="304" y="181"/>
                  </a:lnTo>
                  <a:lnTo>
                    <a:pt x="297" y="199"/>
                  </a:lnTo>
                  <a:lnTo>
                    <a:pt x="289" y="215"/>
                  </a:lnTo>
                  <a:lnTo>
                    <a:pt x="281" y="229"/>
                  </a:lnTo>
                  <a:lnTo>
                    <a:pt x="271" y="245"/>
                  </a:lnTo>
                  <a:lnTo>
                    <a:pt x="260" y="260"/>
                  </a:lnTo>
                  <a:lnTo>
                    <a:pt x="250" y="276"/>
                  </a:lnTo>
                  <a:lnTo>
                    <a:pt x="240" y="289"/>
                  </a:lnTo>
                  <a:lnTo>
                    <a:pt x="227" y="303"/>
                  </a:lnTo>
                  <a:lnTo>
                    <a:pt x="216" y="316"/>
                  </a:lnTo>
                  <a:lnTo>
                    <a:pt x="201" y="329"/>
                  </a:lnTo>
                  <a:lnTo>
                    <a:pt x="188" y="341"/>
                  </a:lnTo>
                  <a:lnTo>
                    <a:pt x="173" y="353"/>
                  </a:lnTo>
                  <a:lnTo>
                    <a:pt x="159" y="366"/>
                  </a:lnTo>
                  <a:lnTo>
                    <a:pt x="143" y="376"/>
                  </a:lnTo>
                  <a:lnTo>
                    <a:pt x="127" y="386"/>
                  </a:lnTo>
                  <a:lnTo>
                    <a:pt x="111" y="396"/>
                  </a:lnTo>
                  <a:lnTo>
                    <a:pt x="94" y="406"/>
                  </a:lnTo>
                  <a:lnTo>
                    <a:pt x="75" y="415"/>
                  </a:lnTo>
                  <a:lnTo>
                    <a:pt x="57" y="424"/>
                  </a:lnTo>
                  <a:lnTo>
                    <a:pt x="39" y="431"/>
                  </a:lnTo>
                  <a:lnTo>
                    <a:pt x="18" y="438"/>
                  </a:lnTo>
                  <a:lnTo>
                    <a:pt x="0" y="446"/>
                  </a:lnTo>
                  <a:lnTo>
                    <a:pt x="5" y="460"/>
                  </a:lnTo>
                  <a:lnTo>
                    <a:pt x="26" y="453"/>
                  </a:lnTo>
                  <a:lnTo>
                    <a:pt x="46" y="446"/>
                  </a:lnTo>
                  <a:lnTo>
                    <a:pt x="65" y="437"/>
                  </a:lnTo>
                  <a:lnTo>
                    <a:pt x="85" y="428"/>
                  </a:lnTo>
                  <a:lnTo>
                    <a:pt x="102" y="419"/>
                  </a:lnTo>
                  <a:lnTo>
                    <a:pt x="121" y="409"/>
                  </a:lnTo>
                  <a:lnTo>
                    <a:pt x="137" y="399"/>
                  </a:lnTo>
                  <a:lnTo>
                    <a:pt x="155" y="387"/>
                  </a:lnTo>
                  <a:lnTo>
                    <a:pt x="171" y="377"/>
                  </a:lnTo>
                  <a:lnTo>
                    <a:pt x="187" y="366"/>
                  </a:lnTo>
                  <a:lnTo>
                    <a:pt x="201" y="353"/>
                  </a:lnTo>
                  <a:lnTo>
                    <a:pt x="216" y="339"/>
                  </a:lnTo>
                  <a:lnTo>
                    <a:pt x="229" y="326"/>
                  </a:lnTo>
                  <a:lnTo>
                    <a:pt x="242" y="312"/>
                  </a:lnTo>
                  <a:lnTo>
                    <a:pt x="253" y="297"/>
                  </a:lnTo>
                  <a:lnTo>
                    <a:pt x="266" y="284"/>
                  </a:lnTo>
                  <a:lnTo>
                    <a:pt x="276" y="268"/>
                  </a:lnTo>
                  <a:lnTo>
                    <a:pt x="287" y="252"/>
                  </a:lnTo>
                  <a:lnTo>
                    <a:pt x="297" y="236"/>
                  </a:lnTo>
                  <a:lnTo>
                    <a:pt x="305" y="220"/>
                  </a:lnTo>
                  <a:lnTo>
                    <a:pt x="314" y="204"/>
                  </a:lnTo>
                  <a:lnTo>
                    <a:pt x="321" y="187"/>
                  </a:lnTo>
                  <a:lnTo>
                    <a:pt x="329" y="169"/>
                  </a:lnTo>
                  <a:lnTo>
                    <a:pt x="336" y="152"/>
                  </a:lnTo>
                  <a:lnTo>
                    <a:pt x="340" y="135"/>
                  </a:lnTo>
                  <a:lnTo>
                    <a:pt x="345" y="116"/>
                  </a:lnTo>
                  <a:lnTo>
                    <a:pt x="349" y="97"/>
                  </a:lnTo>
                  <a:lnTo>
                    <a:pt x="352" y="78"/>
                  </a:lnTo>
                  <a:lnTo>
                    <a:pt x="355" y="59"/>
                  </a:lnTo>
                  <a:lnTo>
                    <a:pt x="356" y="39"/>
                  </a:lnTo>
                  <a:lnTo>
                    <a:pt x="358" y="20"/>
                  </a:lnTo>
                  <a:lnTo>
                    <a:pt x="359" y="0"/>
                  </a:lnTo>
                  <a:lnTo>
                    <a:pt x="340"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22" name="Freeform 168"/>
            <p:cNvSpPr>
              <a:spLocks/>
            </p:cNvSpPr>
            <p:nvPr/>
          </p:nvSpPr>
          <p:spPr bwMode="auto">
            <a:xfrm>
              <a:off x="5294" y="2444"/>
              <a:ext cx="29" cy="67"/>
            </a:xfrm>
            <a:custGeom>
              <a:avLst/>
              <a:gdLst>
                <a:gd name="T0" fmla="*/ 7 w 29"/>
                <a:gd name="T1" fmla="*/ 0 h 67"/>
                <a:gd name="T2" fmla="*/ 0 w 29"/>
                <a:gd name="T3" fmla="*/ 8 h 67"/>
                <a:gd name="T4" fmla="*/ 1 w 29"/>
                <a:gd name="T5" fmla="*/ 18 h 67"/>
                <a:gd name="T6" fmla="*/ 4 w 29"/>
                <a:gd name="T7" fmla="*/ 26 h 67"/>
                <a:gd name="T8" fmla="*/ 5 w 29"/>
                <a:gd name="T9" fmla="*/ 33 h 67"/>
                <a:gd name="T10" fmla="*/ 7 w 29"/>
                <a:gd name="T11" fmla="*/ 37 h 67"/>
                <a:gd name="T12" fmla="*/ 8 w 29"/>
                <a:gd name="T13" fmla="*/ 43 h 67"/>
                <a:gd name="T14" fmla="*/ 8 w 29"/>
                <a:gd name="T15" fmla="*/ 49 h 67"/>
                <a:gd name="T16" fmla="*/ 8 w 29"/>
                <a:gd name="T17" fmla="*/ 56 h 67"/>
                <a:gd name="T18" fmla="*/ 8 w 29"/>
                <a:gd name="T19" fmla="*/ 66 h 67"/>
                <a:gd name="T20" fmla="*/ 28 w 29"/>
                <a:gd name="T21" fmla="*/ 66 h 67"/>
                <a:gd name="T22" fmla="*/ 28 w 29"/>
                <a:gd name="T23" fmla="*/ 56 h 67"/>
                <a:gd name="T24" fmla="*/ 27 w 29"/>
                <a:gd name="T25" fmla="*/ 47 h 67"/>
                <a:gd name="T26" fmla="*/ 25 w 29"/>
                <a:gd name="T27" fmla="*/ 40 h 67"/>
                <a:gd name="T28" fmla="*/ 25 w 29"/>
                <a:gd name="T29" fmla="*/ 34 h 67"/>
                <a:gd name="T30" fmla="*/ 24 w 29"/>
                <a:gd name="T31" fmla="*/ 28 h 67"/>
                <a:gd name="T32" fmla="*/ 22 w 29"/>
                <a:gd name="T33" fmla="*/ 23 h 67"/>
                <a:gd name="T34" fmla="*/ 20 w 29"/>
                <a:gd name="T35" fmla="*/ 14 h 67"/>
                <a:gd name="T36" fmla="*/ 18 w 29"/>
                <a:gd name="T37" fmla="*/ 5 h 67"/>
                <a:gd name="T38" fmla="*/ 11 w 29"/>
                <a:gd name="T39" fmla="*/ 14 h 67"/>
                <a:gd name="T40" fmla="*/ 7 w 29"/>
                <a:gd name="T41" fmla="*/ 0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67"/>
                <a:gd name="T65" fmla="*/ 29 w 29"/>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67">
                  <a:moveTo>
                    <a:pt x="7" y="0"/>
                  </a:moveTo>
                  <a:lnTo>
                    <a:pt x="0" y="8"/>
                  </a:lnTo>
                  <a:lnTo>
                    <a:pt x="1" y="18"/>
                  </a:lnTo>
                  <a:lnTo>
                    <a:pt x="4" y="26"/>
                  </a:lnTo>
                  <a:lnTo>
                    <a:pt x="5" y="33"/>
                  </a:lnTo>
                  <a:lnTo>
                    <a:pt x="7" y="37"/>
                  </a:lnTo>
                  <a:lnTo>
                    <a:pt x="8" y="43"/>
                  </a:lnTo>
                  <a:lnTo>
                    <a:pt x="8" y="49"/>
                  </a:lnTo>
                  <a:lnTo>
                    <a:pt x="8" y="56"/>
                  </a:lnTo>
                  <a:lnTo>
                    <a:pt x="8" y="66"/>
                  </a:lnTo>
                  <a:lnTo>
                    <a:pt x="28" y="66"/>
                  </a:lnTo>
                  <a:lnTo>
                    <a:pt x="28" y="56"/>
                  </a:lnTo>
                  <a:lnTo>
                    <a:pt x="27" y="47"/>
                  </a:lnTo>
                  <a:lnTo>
                    <a:pt x="25" y="40"/>
                  </a:lnTo>
                  <a:lnTo>
                    <a:pt x="25" y="34"/>
                  </a:lnTo>
                  <a:lnTo>
                    <a:pt x="24" y="28"/>
                  </a:lnTo>
                  <a:lnTo>
                    <a:pt x="22" y="23"/>
                  </a:lnTo>
                  <a:lnTo>
                    <a:pt x="20" y="14"/>
                  </a:lnTo>
                  <a:lnTo>
                    <a:pt x="18" y="5"/>
                  </a:lnTo>
                  <a:lnTo>
                    <a:pt x="11" y="14"/>
                  </a:lnTo>
                  <a:lnTo>
                    <a:pt x="7" y="0"/>
                  </a:lnTo>
                </a:path>
              </a:pathLst>
            </a:custGeom>
            <a:solidFill>
              <a:srgbClr val="FF0000"/>
            </a:solidFill>
            <a:ln w="9525" cap="rnd">
              <a:solidFill>
                <a:schemeClr val="tx1"/>
              </a:solidFill>
              <a:round/>
              <a:headEnd type="none" w="sm" len="sm"/>
              <a:tailEnd type="none" w="sm" len="sm"/>
            </a:ln>
          </p:spPr>
          <p:txBody>
            <a:bodyPr/>
            <a:lstStyle/>
            <a:p>
              <a:endParaRPr lang="en-US"/>
            </a:p>
          </p:txBody>
        </p:sp>
        <p:sp>
          <p:nvSpPr>
            <p:cNvPr id="65623" name="Freeform 169"/>
            <p:cNvSpPr>
              <a:spLocks/>
            </p:cNvSpPr>
            <p:nvPr/>
          </p:nvSpPr>
          <p:spPr bwMode="auto">
            <a:xfrm>
              <a:off x="5303" y="2435"/>
              <a:ext cx="49" cy="24"/>
            </a:xfrm>
            <a:custGeom>
              <a:avLst/>
              <a:gdLst>
                <a:gd name="T0" fmla="*/ 45 w 49"/>
                <a:gd name="T1" fmla="*/ 0 h 24"/>
                <a:gd name="T2" fmla="*/ 44 w 49"/>
                <a:gd name="T3" fmla="*/ 0 h 24"/>
                <a:gd name="T4" fmla="*/ 0 w 49"/>
                <a:gd name="T5" fmla="*/ 8 h 24"/>
                <a:gd name="T6" fmla="*/ 4 w 49"/>
                <a:gd name="T7" fmla="*/ 23 h 24"/>
                <a:gd name="T8" fmla="*/ 48 w 49"/>
                <a:gd name="T9" fmla="*/ 14 h 24"/>
                <a:gd name="T10" fmla="*/ 47 w 49"/>
                <a:gd name="T11" fmla="*/ 14 h 24"/>
                <a:gd name="T12" fmla="*/ 45 w 49"/>
                <a:gd name="T13" fmla="*/ 0 h 24"/>
                <a:gd name="T14" fmla="*/ 0 60000 65536"/>
                <a:gd name="T15" fmla="*/ 0 60000 65536"/>
                <a:gd name="T16" fmla="*/ 0 60000 65536"/>
                <a:gd name="T17" fmla="*/ 0 60000 65536"/>
                <a:gd name="T18" fmla="*/ 0 60000 65536"/>
                <a:gd name="T19" fmla="*/ 0 60000 65536"/>
                <a:gd name="T20" fmla="*/ 0 60000 65536"/>
                <a:gd name="T21" fmla="*/ 0 w 49"/>
                <a:gd name="T22" fmla="*/ 0 h 24"/>
                <a:gd name="T23" fmla="*/ 49 w 4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24">
                  <a:moveTo>
                    <a:pt x="45" y="0"/>
                  </a:moveTo>
                  <a:lnTo>
                    <a:pt x="44" y="0"/>
                  </a:lnTo>
                  <a:lnTo>
                    <a:pt x="0" y="8"/>
                  </a:lnTo>
                  <a:lnTo>
                    <a:pt x="4" y="23"/>
                  </a:lnTo>
                  <a:lnTo>
                    <a:pt x="48" y="14"/>
                  </a:lnTo>
                  <a:lnTo>
                    <a:pt x="47" y="14"/>
                  </a:lnTo>
                  <a:lnTo>
                    <a:pt x="45" y="0"/>
                  </a:lnTo>
                </a:path>
              </a:pathLst>
            </a:custGeom>
            <a:solidFill>
              <a:srgbClr val="FF0000"/>
            </a:solidFill>
            <a:ln w="9525" cap="rnd">
              <a:solidFill>
                <a:schemeClr val="tx1"/>
              </a:solidFill>
              <a:round/>
              <a:headEnd type="none" w="sm" len="sm"/>
              <a:tailEnd type="none" w="sm" len="sm"/>
            </a:ln>
          </p:spPr>
          <p:txBody>
            <a:bodyPr/>
            <a:lstStyle/>
            <a:p>
              <a:endParaRPr 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title"/>
          </p:nvPr>
        </p:nvSpPr>
        <p:spPr>
          <a:xfrm>
            <a:off x="1447800" y="533400"/>
            <a:ext cx="6096000" cy="1143000"/>
          </a:xfrm>
          <a:noFill/>
        </p:spPr>
        <p:txBody>
          <a:bodyPr/>
          <a:lstStyle/>
          <a:p>
            <a:pPr eaLnBrk="1" hangingPunct="1"/>
            <a:r>
              <a:rPr lang="en-US" smtClean="0"/>
              <a:t>Resources</a:t>
            </a:r>
            <a:br>
              <a:rPr lang="en-US" smtClean="0"/>
            </a:br>
            <a:endParaRPr lang="en-US" smtClean="0"/>
          </a:p>
        </p:txBody>
      </p:sp>
      <p:sp>
        <p:nvSpPr>
          <p:cNvPr id="66563" name="Rectangle 7"/>
          <p:cNvSpPr>
            <a:spLocks noGrp="1" noChangeArrowheads="1"/>
          </p:cNvSpPr>
          <p:nvPr>
            <p:ph type="body" idx="1"/>
          </p:nvPr>
        </p:nvSpPr>
        <p:spPr>
          <a:xfrm>
            <a:off x="152400" y="1981200"/>
            <a:ext cx="8686800" cy="4495800"/>
          </a:xfrm>
          <a:noFill/>
        </p:spPr>
        <p:txBody>
          <a:bodyPr/>
          <a:lstStyle/>
          <a:p>
            <a:pPr eaLnBrk="1" hangingPunct="1"/>
            <a:r>
              <a:rPr lang="en-US" b="1" u="sng" smtClean="0"/>
              <a:t>Biosafety in Microbiological and Biomedical Laboratories (e-5</a:t>
            </a:r>
            <a:r>
              <a:rPr lang="en-US" b="1" u="sng" baseline="30000" smtClean="0"/>
              <a:t>th</a:t>
            </a:r>
            <a:r>
              <a:rPr lang="en-US" b="1" u="sng" smtClean="0"/>
              <a:t> edition)</a:t>
            </a:r>
            <a:endParaRPr lang="en-US" b="1" smtClean="0"/>
          </a:p>
          <a:p>
            <a:pPr lvl="1" eaLnBrk="1" hangingPunct="1"/>
            <a:r>
              <a:rPr lang="en-US" sz="2400" smtClean="0"/>
              <a:t>Section VII: </a:t>
            </a:r>
            <a:r>
              <a:rPr lang="en-US" sz="2400" u="sng" smtClean="0"/>
              <a:t>Principles of Laboratory  Biosecurity</a:t>
            </a:r>
            <a:r>
              <a:rPr lang="en-US" sz="2400" smtClean="0"/>
              <a:t> </a:t>
            </a:r>
          </a:p>
          <a:p>
            <a:pPr lvl="1" eaLnBrk="1" hangingPunct="1"/>
            <a:r>
              <a:rPr lang="en-US" sz="2400" smtClean="0"/>
              <a:t>http://www.cdc.gov/od/ohs/biosfty/bmbl5/bmbl5toc.htm</a:t>
            </a:r>
          </a:p>
          <a:p>
            <a:pPr lvl="1" eaLnBrk="1" hangingPunct="1">
              <a:buClrTx/>
              <a:buFontTx/>
              <a:buNone/>
            </a:pPr>
            <a:endParaRPr lang="en-US" sz="2400" smtClean="0"/>
          </a:p>
          <a:p>
            <a:pPr eaLnBrk="1" hangingPunct="1"/>
            <a:r>
              <a:rPr lang="en-US" b="1" smtClean="0"/>
              <a:t>Laboratory Biosecurity-CD </a:t>
            </a:r>
          </a:p>
          <a:p>
            <a:pPr lvl="1" eaLnBrk="1" hangingPunct="1"/>
            <a:r>
              <a:rPr lang="en-US" smtClean="0"/>
              <a:t>New CDC training product</a:t>
            </a:r>
          </a:p>
          <a:p>
            <a:pPr lvl="1" eaLnBrk="1" hangingPunct="1"/>
            <a:r>
              <a:rPr lang="en-US" smtClean="0"/>
              <a:t>www.cdc.gov/od/ohs/biosafety</a:t>
            </a:r>
          </a:p>
          <a:p>
            <a:pPr lvl="1" eaLnBrk="1" hangingPunct="1">
              <a:buClrTx/>
              <a:buFontTx/>
              <a:buNone/>
            </a:pPr>
            <a:endParaRPr lang="en-US" smtClean="0"/>
          </a:p>
          <a:p>
            <a:pPr eaLnBrk="1" hangingPunct="1"/>
            <a:endParaRPr lang="en-US" smtClean="0"/>
          </a:p>
          <a:p>
            <a:pPr eaLnBrk="1" hangingPunct="1"/>
            <a:endParaRPr lang="en-US"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smtClean="0"/>
              <a:t>Thank You</a:t>
            </a:r>
          </a:p>
        </p:txBody>
      </p:sp>
      <p:sp>
        <p:nvSpPr>
          <p:cNvPr id="67587" name="Rectangle 3"/>
          <p:cNvSpPr>
            <a:spLocks noGrp="1" noChangeArrowheads="1"/>
          </p:cNvSpPr>
          <p:nvPr>
            <p:ph type="body" idx="1"/>
          </p:nvPr>
        </p:nvSpPr>
        <p:spPr>
          <a:xfrm>
            <a:off x="1447800" y="3200400"/>
            <a:ext cx="6096000" cy="2895600"/>
          </a:xfrm>
        </p:spPr>
        <p:txBody>
          <a:bodyPr/>
          <a:lstStyle/>
          <a:p>
            <a:pPr eaLnBrk="1" hangingPunct="1">
              <a:buFontTx/>
              <a:buNone/>
            </a:pPr>
            <a:r>
              <a:rPr lang="en-US" sz="3600" smtClean="0"/>
              <a:t>Cristina Bressler</a:t>
            </a:r>
            <a:endParaRPr lang="en-US" smtClean="0"/>
          </a:p>
          <a:p>
            <a:pPr eaLnBrk="1" hangingPunct="1">
              <a:buClrTx/>
              <a:buFontTx/>
              <a:buNone/>
            </a:pPr>
            <a:r>
              <a:rPr lang="en-US" smtClean="0"/>
              <a:t>	Office of Health and Safety</a:t>
            </a:r>
          </a:p>
          <a:p>
            <a:pPr eaLnBrk="1" hangingPunct="1">
              <a:buClrTx/>
              <a:buFontTx/>
              <a:buNone/>
            </a:pPr>
            <a:r>
              <a:rPr lang="en-US" smtClean="0"/>
              <a:t>	US Centers for Disease Control and Prevention </a:t>
            </a:r>
          </a:p>
          <a:p>
            <a:pPr eaLnBrk="1" hangingPunct="1">
              <a:buClrTx/>
              <a:buFontTx/>
              <a:buNone/>
            </a:pPr>
            <a:r>
              <a:rPr lang="es-ES" smtClean="0"/>
              <a:t>	E-mail: Cbressler@cdc.gov</a:t>
            </a:r>
          </a:p>
          <a:p>
            <a:pPr eaLnBrk="1" hangingPunct="1">
              <a:buClrTx/>
              <a:buFontTx/>
              <a:buNone/>
            </a:pPr>
            <a:endParaRPr lang="es-ES" smtClean="0"/>
          </a:p>
          <a:p>
            <a:pPr eaLnBrk="1" hangingPunct="1">
              <a:buClrTx/>
              <a:buFontTx/>
              <a:buNone/>
            </a:pPr>
            <a:endParaRPr lang="en-US"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Biosecurity Objective</a:t>
            </a:r>
          </a:p>
        </p:txBody>
      </p:sp>
      <p:sp>
        <p:nvSpPr>
          <p:cNvPr id="8195" name="Rectangle 3"/>
          <p:cNvSpPr>
            <a:spLocks noGrp="1" noChangeArrowheads="1"/>
          </p:cNvSpPr>
          <p:nvPr>
            <p:ph type="body" idx="1"/>
          </p:nvPr>
        </p:nvSpPr>
        <p:spPr>
          <a:xfrm>
            <a:off x="1905000" y="2286000"/>
            <a:ext cx="6096000" cy="4114800"/>
          </a:xfrm>
        </p:spPr>
        <p:txBody>
          <a:bodyPr/>
          <a:lstStyle/>
          <a:p>
            <a:pPr eaLnBrk="1" hangingPunct="1">
              <a:buClrTx/>
              <a:buFontTx/>
              <a:buNone/>
            </a:pPr>
            <a:r>
              <a:rPr lang="en-US" b="1" smtClean="0"/>
              <a:t>Protect Against: </a:t>
            </a:r>
          </a:p>
          <a:p>
            <a:pPr lvl="1" eaLnBrk="1" hangingPunct="1"/>
            <a:r>
              <a:rPr lang="en-US" sz="2800" smtClean="0"/>
              <a:t>Loss, Theft</a:t>
            </a:r>
          </a:p>
          <a:p>
            <a:pPr lvl="1" eaLnBrk="1" hangingPunct="1"/>
            <a:r>
              <a:rPr lang="en-US" sz="2800" smtClean="0"/>
              <a:t>Diversion of dangerous pathogens</a:t>
            </a:r>
          </a:p>
          <a:p>
            <a:pPr lvl="1" eaLnBrk="1" hangingPunct="1"/>
            <a:r>
              <a:rPr lang="en-US" sz="2800" smtClean="0"/>
              <a:t>Minimize intentional misuse</a:t>
            </a:r>
          </a:p>
          <a:p>
            <a:pPr eaLnBrk="1" hangingPunct="1"/>
            <a:endParaRPr lang="en-US"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47800" y="527050"/>
            <a:ext cx="6096000" cy="768350"/>
          </a:xfrm>
        </p:spPr>
        <p:txBody>
          <a:bodyPr/>
          <a:lstStyle/>
          <a:p>
            <a:pPr eaLnBrk="1" hangingPunct="1"/>
            <a:r>
              <a:rPr lang="en-US" smtClean="0"/>
              <a:t>Biosecurity Strategies</a:t>
            </a:r>
          </a:p>
        </p:txBody>
      </p:sp>
      <p:sp>
        <p:nvSpPr>
          <p:cNvPr id="9219" name="Rectangle 3"/>
          <p:cNvSpPr>
            <a:spLocks noGrp="1" noChangeArrowheads="1"/>
          </p:cNvSpPr>
          <p:nvPr>
            <p:ph type="body" idx="1"/>
          </p:nvPr>
        </p:nvSpPr>
        <p:spPr>
          <a:xfrm>
            <a:off x="228600" y="1752600"/>
            <a:ext cx="8458200" cy="4754563"/>
          </a:xfrm>
        </p:spPr>
        <p:txBody>
          <a:bodyPr/>
          <a:lstStyle/>
          <a:p>
            <a:pPr lvl="2" eaLnBrk="1" hangingPunct="1"/>
            <a:r>
              <a:rPr lang="en-US" sz="2800" smtClean="0">
                <a:cs typeface="Times New Roman" pitchFamily="18" charset="0"/>
              </a:rPr>
              <a:t>Protect defined assets against defined threats</a:t>
            </a:r>
          </a:p>
          <a:p>
            <a:pPr lvl="2" eaLnBrk="1" hangingPunct="1"/>
            <a:r>
              <a:rPr lang="en-US" sz="2800" smtClean="0">
                <a:cs typeface="Times New Roman" pitchFamily="18" charset="0"/>
              </a:rPr>
              <a:t>Define risk by evaluating probabilities and consequences</a:t>
            </a:r>
          </a:p>
          <a:p>
            <a:pPr lvl="2" eaLnBrk="1" hangingPunct="1"/>
            <a:r>
              <a:rPr lang="en-US" sz="2800" smtClean="0">
                <a:cs typeface="Times New Roman" pitchFamily="18" charset="0"/>
              </a:rPr>
              <a:t>Integrate security technologies and procedures</a:t>
            </a:r>
          </a:p>
          <a:p>
            <a:pPr lvl="2" eaLnBrk="1" hangingPunct="1"/>
            <a:r>
              <a:rPr lang="en-US" sz="2800" smtClean="0"/>
              <a:t>Apply a graded protection approach</a:t>
            </a:r>
          </a:p>
          <a:p>
            <a:pPr lvl="2" eaLnBrk="1" hangingPunct="1"/>
            <a:r>
              <a:rPr lang="en-US" sz="2800" smtClean="0">
                <a:cs typeface="Times New Roman" pitchFamily="18" charset="0"/>
              </a:rPr>
              <a:t>Impact operations only to the level required</a:t>
            </a:r>
            <a:endParaRPr lang="en-US" sz="2800" smtClean="0"/>
          </a:p>
          <a:p>
            <a:pPr lvl="1" eaLnBrk="1" hangingPunct="1">
              <a:buClrTx/>
              <a:buFontTx/>
              <a:buNone/>
            </a:pPr>
            <a:r>
              <a:rPr lang="en-US" sz="2800" smtClean="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Similar Implementation Strategies</a:t>
            </a:r>
          </a:p>
        </p:txBody>
      </p:sp>
      <p:sp>
        <p:nvSpPr>
          <p:cNvPr id="10243" name="Rectangle 3"/>
          <p:cNvSpPr>
            <a:spLocks noGrp="1" noChangeArrowheads="1"/>
          </p:cNvSpPr>
          <p:nvPr>
            <p:ph type="body" sz="half" idx="1"/>
          </p:nvPr>
        </p:nvSpPr>
        <p:spPr>
          <a:xfrm>
            <a:off x="762000" y="2133600"/>
            <a:ext cx="4724400" cy="4114800"/>
          </a:xfrm>
        </p:spPr>
        <p:txBody>
          <a:bodyPr/>
          <a:lstStyle/>
          <a:p>
            <a:pPr eaLnBrk="1" hangingPunct="1"/>
            <a:r>
              <a:rPr lang="en-US" b="1" smtClean="0"/>
              <a:t>Policies and Practices</a:t>
            </a:r>
          </a:p>
          <a:p>
            <a:pPr lvl="1" eaLnBrk="1" hangingPunct="1"/>
            <a:r>
              <a:rPr lang="en-US" sz="2800" b="1" smtClean="0"/>
              <a:t>SOP</a:t>
            </a:r>
          </a:p>
          <a:p>
            <a:pPr lvl="1" eaLnBrk="1" hangingPunct="1"/>
            <a:r>
              <a:rPr lang="en-US" sz="2800" b="1" smtClean="0"/>
              <a:t>Training</a:t>
            </a:r>
          </a:p>
          <a:p>
            <a:pPr lvl="1" eaLnBrk="1" hangingPunct="1"/>
            <a:endParaRPr lang="en-US" sz="2800" b="1" smtClean="0"/>
          </a:p>
          <a:p>
            <a:pPr eaLnBrk="1" hangingPunct="1"/>
            <a:r>
              <a:rPr lang="en-US" b="1" smtClean="0"/>
              <a:t>Equipment</a:t>
            </a:r>
          </a:p>
          <a:p>
            <a:pPr eaLnBrk="1" hangingPunct="1"/>
            <a:endParaRPr lang="en-US" b="1" smtClean="0"/>
          </a:p>
          <a:p>
            <a:pPr eaLnBrk="1" hangingPunct="1"/>
            <a:r>
              <a:rPr lang="en-US" b="1" smtClean="0"/>
              <a:t>Facility Design</a:t>
            </a:r>
          </a:p>
        </p:txBody>
      </p:sp>
      <p:sp>
        <p:nvSpPr>
          <p:cNvPr id="10244" name="Text Box 10"/>
          <p:cNvSpPr txBox="1">
            <a:spLocks noChangeArrowheads="1"/>
          </p:cNvSpPr>
          <p:nvPr/>
        </p:nvSpPr>
        <p:spPr bwMode="auto">
          <a:xfrm>
            <a:off x="6400800" y="2286000"/>
            <a:ext cx="1152525" cy="519113"/>
          </a:xfrm>
          <a:prstGeom prst="rect">
            <a:avLst/>
          </a:prstGeom>
          <a:noFill/>
          <a:ln w="9525">
            <a:noFill/>
            <a:miter lim="800000"/>
            <a:headEnd/>
            <a:tailEnd/>
          </a:ln>
        </p:spPr>
        <p:txBody>
          <a:bodyPr wrap="none">
            <a:spAutoFit/>
          </a:bodyPr>
          <a:lstStyle/>
          <a:p>
            <a:r>
              <a:rPr lang="en-US" sz="2800" u="sng"/>
              <a:t>BSL-2</a:t>
            </a:r>
          </a:p>
        </p:txBody>
      </p:sp>
      <p:pic>
        <p:nvPicPr>
          <p:cNvPr id="49164" name="Picture 12" descr="BSL2_col"/>
          <p:cNvPicPr>
            <a:picLocks noGrp="1" noChangeAspect="1" noChangeArrowheads="1"/>
          </p:cNvPicPr>
          <p:nvPr>
            <p:ph sz="half" idx="2"/>
          </p:nvPr>
        </p:nvPicPr>
        <p:blipFill>
          <a:blip r:embed="rId3" cstate="print"/>
          <a:srcRect/>
          <a:stretch>
            <a:fillRect/>
          </a:stretch>
        </p:blipFill>
        <p:spPr>
          <a:xfrm>
            <a:off x="5181600" y="2819400"/>
            <a:ext cx="3581400" cy="3006725"/>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zz5">
  <a:themeElements>
    <a:clrScheme name="zz5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zz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zz5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zz5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zz5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zz5</Template>
  <TotalTime>2515</TotalTime>
  <Words>1925</Words>
  <Application>Microsoft Office PowerPoint</Application>
  <PresentationFormat>On-screen Show (4:3)</PresentationFormat>
  <Paragraphs>502</Paragraphs>
  <Slides>65</Slides>
  <Notes>32</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zz5</vt:lpstr>
      <vt:lpstr>PowerPoint Presentation</vt:lpstr>
      <vt:lpstr>Why Implement a Laboratory Biosecurity Program?</vt:lpstr>
      <vt:lpstr>Biosecurity is a part of Biosafety   Biosecurity and Biosafety are components of  Good Laboratory Practice</vt:lpstr>
      <vt:lpstr>Biosafety vs. Biosecurity</vt:lpstr>
      <vt:lpstr>Biosafety vs. Biosecurity (Simply stated…)</vt:lpstr>
      <vt:lpstr>Biosafety &amp; Biosecurity Similarities</vt:lpstr>
      <vt:lpstr>Biosecurity Objective</vt:lpstr>
      <vt:lpstr>Biosecurity Strategies</vt:lpstr>
      <vt:lpstr>Similar Implementation Strategies</vt:lpstr>
      <vt:lpstr>Biosecurity and Biosafety Overlap</vt:lpstr>
      <vt:lpstr>Biosecurity and Biosafety Overlap</vt:lpstr>
      <vt:lpstr>Biosafety and Biosecurity Conflict/Challenges</vt:lpstr>
      <vt:lpstr>Example: Emergency Response</vt:lpstr>
      <vt:lpstr>Example: Signage Requirements</vt:lpstr>
      <vt:lpstr>Universality of Microbes</vt:lpstr>
      <vt:lpstr>Microbiological Considerations</vt:lpstr>
      <vt:lpstr>Microbes Multiply</vt:lpstr>
      <vt:lpstr>Balancing Security with Work</vt:lpstr>
      <vt:lpstr>Absolute Security Impossible</vt:lpstr>
      <vt:lpstr>Developing a Biosecurity Program</vt:lpstr>
      <vt:lpstr>Biosecurity  Risk Assessment</vt:lpstr>
      <vt:lpstr>Risk Assessment </vt:lpstr>
      <vt:lpstr>Vulnerability Assessment</vt:lpstr>
      <vt:lpstr>Risk Assessment Results</vt:lpstr>
      <vt:lpstr>Five Step for  Biosecurity Risk Assessment</vt:lpstr>
      <vt:lpstr>Step 1: Identify and Prioritize Assets  </vt:lpstr>
      <vt:lpstr>Step 2: Assess Potential Threats and Vulnerabilities </vt:lpstr>
      <vt:lpstr>Threats </vt:lpstr>
      <vt:lpstr>Step 3: Analyze the Risk of Specific  Security Scenarios</vt:lpstr>
      <vt:lpstr>Step 3: Analyze the Risk of  Specific Security Scenarios</vt:lpstr>
      <vt:lpstr>Step 4: Design and Develop and  Overall Risk Management Program</vt:lpstr>
      <vt:lpstr>Step 4: Design and Develop  an Overall Risk Management Program </vt:lpstr>
      <vt:lpstr>Step 5: Re-evaluate Institution’s  Risk Posture and Protection Objectives</vt:lpstr>
      <vt:lpstr>Developing a Security Plan</vt:lpstr>
      <vt:lpstr>PowerPoint Presentation</vt:lpstr>
      <vt:lpstr>PowerPoint Presentation</vt:lpstr>
      <vt:lpstr>Components of a Biosecurity Plan</vt:lpstr>
      <vt:lpstr>Program Management </vt:lpstr>
      <vt:lpstr>Program Management </vt:lpstr>
      <vt:lpstr>PowerPoint Presentation</vt:lpstr>
      <vt:lpstr>Physical Security/Access Control</vt:lpstr>
      <vt:lpstr>Physical Security/Access Control (cont…)</vt:lpstr>
      <vt:lpstr>Access Controls Examples</vt:lpstr>
      <vt:lpstr>Access Control Examples</vt:lpstr>
      <vt:lpstr>Personnel Management</vt:lpstr>
      <vt:lpstr>Inventory and Accountability</vt:lpstr>
      <vt:lpstr>Accountability (cont…)</vt:lpstr>
      <vt:lpstr>Information Security</vt:lpstr>
      <vt:lpstr>Information Security</vt:lpstr>
      <vt:lpstr>Transport of Biological Agents</vt:lpstr>
      <vt:lpstr>Transport of Biological Agents</vt:lpstr>
      <vt:lpstr>Transport of Biological Agents</vt:lpstr>
      <vt:lpstr>Accidents, Injuries, &amp; Emergency Response</vt:lpstr>
      <vt:lpstr>Accidents, Injuries, &amp;  Emergency Response </vt:lpstr>
      <vt:lpstr>Reporting and Communication</vt:lpstr>
      <vt:lpstr>Reporting and Communication</vt:lpstr>
      <vt:lpstr>Training and Practice Drills</vt:lpstr>
      <vt:lpstr>Training and Practice Drills</vt:lpstr>
      <vt:lpstr>Security Updates &amp; Reevaluations</vt:lpstr>
      <vt:lpstr>Developing a Security Program Summary</vt:lpstr>
      <vt:lpstr>Barriers/Challenges to Implementing a Biosecurity Program</vt:lpstr>
      <vt:lpstr>Key Considerations</vt:lpstr>
      <vt:lpstr>Resources </vt:lpstr>
      <vt:lpstr>Resources </vt:lpstr>
      <vt:lpstr>Thank You</vt:lpstr>
    </vt:vector>
  </TitlesOfParts>
  <Company>epo/cdc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louise barden</dc:creator>
  <cp:lastModifiedBy>hp</cp:lastModifiedBy>
  <cp:revision>140</cp:revision>
  <dcterms:created xsi:type="dcterms:W3CDTF">2006-01-23T15:57:22Z</dcterms:created>
  <dcterms:modified xsi:type="dcterms:W3CDTF">2017-06-26T23:46:34Z</dcterms:modified>
</cp:coreProperties>
</file>